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0" r:id="rId2"/>
    <p:sldId id="271" r:id="rId3"/>
    <p:sldId id="269" r:id="rId4"/>
    <p:sldId id="292" r:id="rId5"/>
    <p:sldId id="272" r:id="rId6"/>
    <p:sldId id="273" r:id="rId7"/>
    <p:sldId id="295" r:id="rId8"/>
    <p:sldId id="275" r:id="rId9"/>
    <p:sldId id="276" r:id="rId10"/>
    <p:sldId id="293" r:id="rId11"/>
    <p:sldId id="278" r:id="rId12"/>
    <p:sldId id="279" r:id="rId13"/>
    <p:sldId id="294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8289CC-F197-1145-9FBB-18293DDDC4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CD46B7-6B89-1044-8584-01FE3B2B7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74FB03-C416-2F47-A185-1DFAFA61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F073CB-9A2D-4741-9CB9-CEA6B7793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D44C01-AAFF-A24C-8BC5-53F1F0AB2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0626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D7A8EF-3FB3-F141-8828-867DDE9E4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15C642C-CCF9-6A4C-9ECB-BD58ECA6CB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535125-070B-8644-BC2E-3299C92A1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5F4DC5-E6F8-A94C-9701-CD7865931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690F7C-FC36-2F45-AB77-D235A4C4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82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99E145A-48F8-5749-B050-586875E6CC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EDBBD3-B638-C143-BE20-3F83EC8E4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1248E1-931F-624A-B17F-946C99176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DB5023-B609-184D-B2BF-B0C8E4ECB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BD36B9-BE05-1D4D-A819-B3DAE90C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5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8AC47A-4985-FC4F-84F5-929A8EB9A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03582A-A9E5-8441-9EA1-28E7FBE74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CE3B48-B986-B04C-B96D-A2EA8B7BC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7E48E6-DD50-8B48-BC88-2801CECF3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879AB1-C1EA-374B-9DF3-638299A3B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83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76828F-117A-CE40-BD0B-CFB57A836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589BFD-E05C-5445-B5A4-A80931B3C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091CF2-692B-0747-A902-88B1F1D63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F4F3FE-BB1D-5345-AC28-21EB4867F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DE35C27-8088-884E-9BB1-0A7FEDB3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30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08EEAF-3706-F144-A33D-59E2C4265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B166FB-D116-5842-A975-4B8FF6D814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63429F9-A477-EA44-B7E1-E819BEE8D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9BF388-4D5D-5548-B01F-089A0D014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063E53-EE0A-E644-BAEA-B739EC912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693DA59-C655-F94C-AC1F-18A6F7B53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1420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F2FEFB-9639-BE40-AF41-433DCF3B6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387844-3A3B-F543-ACF1-79E6740EA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8B621FD-6498-BF48-A582-EF04EB88CC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D75E847-6C19-FE45-9376-9EDE4ED223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571DE28-AF1E-2542-9980-9B47F0CAAF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B347B9B-7D3B-414B-AE82-3E3E56ACA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82DEE77-7983-3D45-B7C2-4CA831C69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9E04BF0-EBCA-7645-A82D-B7C0A1768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281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40C208-5D1A-AD43-B0D7-839C4BD80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1CA3199-42FE-3546-BE2A-5EBF399DB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F719E1D-AFE6-C846-9F5B-2C23C3B8E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12AEBA-776E-054F-9732-0069B8C3B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224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CC5CC7C-A5FB-8A4A-B76D-48A4AD735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364F5E1-C038-EF41-9BDB-6690CDCDE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2B5D52-B5D0-414E-BF64-E8EB0EE64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0825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3DF378-C870-BC43-80C0-13CCD16A3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4F7CF2-C537-8D40-8156-D18753076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A4CA9A0-4A92-9F45-B94E-DCD39E603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45C1E7C-A8E5-A84F-B766-CCA275592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C6E0ED-7DBB-A84E-8197-EC913471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F7DB5D-7328-F146-9481-04D26BE94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829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D43CB-6972-CB4A-AA51-8F01F36F3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B80C5D7-4609-6645-A87F-0F0DF56915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136FF6-B719-5646-91E2-F1CF177C6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CA49B4F-ED3B-5043-BF20-47E6817B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E5DD29-BD80-9444-A8C5-3430BA3FF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C62E47-5852-084F-A100-5DAA72748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0847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13E554F-E485-FF46-A7E6-CD20F7DE3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0AA032-2F01-A74E-9382-179BBC4DE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4C4A07-D9C9-B94B-86CE-B2B5EF74F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9B983-035D-3442-96D0-79928FBF3BB4}" type="datetimeFigureOut">
              <a:rPr kumimoji="1" lang="ja-JP" altLang="en-US" smtClean="0"/>
              <a:t>2021/3/23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16B5C9-6841-9A48-B8C7-F33EED3562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4D1F79-260C-E445-B264-26C7698071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917E9-9EFB-284A-8DFE-A932AAD042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691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9CC44B5-53F9-4F03-9EEB-4C3C821A6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A3688C8-DFCE-4CCD-BCF0-5FB239E50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30410"/>
            <a:ext cx="7005134" cy="4827590"/>
          </a:xfrm>
          <a:custGeom>
            <a:avLst/>
            <a:gdLst>
              <a:gd name="connsiteX0" fmla="*/ 1974535 w 7005134"/>
              <a:gd name="connsiteY0" fmla="*/ 0 h 4827590"/>
              <a:gd name="connsiteX1" fmla="*/ 7003848 w 7005134"/>
              <a:gd name="connsiteY1" fmla="*/ 4776721 h 4827590"/>
              <a:gd name="connsiteX2" fmla="*/ 7005134 w 7005134"/>
              <a:gd name="connsiteY2" fmla="*/ 4827590 h 4827590"/>
              <a:gd name="connsiteX3" fmla="*/ 0 w 7005134"/>
              <a:gd name="connsiteY3" fmla="*/ 4827590 h 4827590"/>
              <a:gd name="connsiteX4" fmla="*/ 0 w 7005134"/>
              <a:gd name="connsiteY4" fmla="*/ 402231 h 4827590"/>
              <a:gd name="connsiteX5" fmla="*/ 14349 w 7005134"/>
              <a:gd name="connsiteY5" fmla="*/ 395744 h 4827590"/>
              <a:gd name="connsiteX6" fmla="*/ 1974535 w 7005134"/>
              <a:gd name="connsiteY6" fmla="*/ 0 h 4827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005134" h="4827590">
                <a:moveTo>
                  <a:pt x="1974535" y="0"/>
                </a:moveTo>
                <a:cubicBezTo>
                  <a:pt x="4668853" y="0"/>
                  <a:pt x="6868971" y="2115921"/>
                  <a:pt x="7003848" y="4776721"/>
                </a:cubicBezTo>
                <a:lnTo>
                  <a:pt x="7005134" y="4827590"/>
                </a:lnTo>
                <a:lnTo>
                  <a:pt x="0" y="4827590"/>
                </a:lnTo>
                <a:lnTo>
                  <a:pt x="0" y="402231"/>
                </a:lnTo>
                <a:lnTo>
                  <a:pt x="14349" y="395744"/>
                </a:lnTo>
                <a:cubicBezTo>
                  <a:pt x="616832" y="140915"/>
                  <a:pt x="1279227" y="0"/>
                  <a:pt x="1974535" y="0"/>
                </a:cubicBezTo>
                <a:close/>
              </a:path>
            </a:pathLst>
          </a:custGeom>
          <a:solidFill>
            <a:schemeClr val="accent4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C942346C-7BD0-614D-881B-3FA91F799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457" y="-658697"/>
            <a:ext cx="6938695" cy="4168660"/>
          </a:xfrm>
        </p:spPr>
        <p:txBody>
          <a:bodyPr>
            <a:normAutofit/>
          </a:bodyPr>
          <a:lstStyle/>
          <a:p>
            <a:pPr algn="l"/>
            <a:r>
              <a:rPr lang="ja-JP" altLang="en-US" sz="4400" b="1">
                <a:ea typeface="游ゴシック Light"/>
              </a:rPr>
              <a:t>右大腿骨頸部骨折術後に</a:t>
            </a:r>
            <a:br>
              <a:rPr lang="ja-JP" altLang="en-US" sz="4400" b="1" dirty="0">
                <a:ea typeface="游ゴシック Light"/>
              </a:rPr>
            </a:br>
            <a:r>
              <a:rPr lang="ja-JP" altLang="en-US" sz="4400" b="1">
                <a:ea typeface="游ゴシック Light"/>
              </a:rPr>
              <a:t>疼痛増強が長期化し</a:t>
            </a:r>
            <a:br>
              <a:rPr lang="ja-JP" altLang="en-US" sz="4400" b="1" dirty="0">
                <a:ea typeface="游ゴシック Light"/>
              </a:rPr>
            </a:br>
            <a:r>
              <a:rPr lang="ja-JP" altLang="en-US" sz="4400" b="1">
                <a:ea typeface="游ゴシック Light"/>
              </a:rPr>
              <a:t>歩行獲得に難渋した症例を経験して</a:t>
            </a:r>
            <a:endParaRPr lang="ja-JP" altLang="en-US" sz="4400" b="1" dirty="0">
              <a:ea typeface="游ゴシック Light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8D1DE45-F4E3-A248-896F-5CD03861E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8240" y="4700588"/>
            <a:ext cx="633984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endParaRPr lang="ja-JP" altLang="en-US" sz="2200" dirty="0">
              <a:ea typeface="游ゴシック"/>
            </a:endParaRPr>
          </a:p>
          <a:p>
            <a:pPr algn="l"/>
            <a:r>
              <a:rPr lang="ja-JP" altLang="en-US" sz="2200" b="1" dirty="0">
                <a:ea typeface="游ゴシック"/>
              </a:rPr>
              <a:t>発表者氏名、共同研究者などを記載</a:t>
            </a:r>
            <a:r>
              <a:rPr lang="ja-JP" altLang="en-US" sz="1600" b="1" dirty="0">
                <a:ea typeface="游ゴシック"/>
              </a:rPr>
              <a:t>1)</a:t>
            </a:r>
          </a:p>
          <a:p>
            <a:pPr algn="l"/>
            <a:r>
              <a:rPr lang="ja-JP" altLang="en-US" sz="2200" b="1" dirty="0">
                <a:ea typeface="游ゴシック"/>
              </a:rPr>
              <a:t>〇〇病院、所属部署</a:t>
            </a:r>
            <a:r>
              <a:rPr lang="ja-JP" altLang="en-US" sz="1600" b="1" dirty="0">
                <a:ea typeface="游ゴシック"/>
              </a:rPr>
              <a:t>1)</a:t>
            </a:r>
          </a:p>
          <a:p>
            <a:pPr algn="l"/>
            <a:endParaRPr lang="ja-JP" altLang="en-US" sz="2200" dirty="0">
              <a:ea typeface="游ゴシック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598FBE3-48D2-40A2-B7E6-F485834C8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72540" y="4450080"/>
            <a:ext cx="1234440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>
            <a:extLst>
              <a:ext uri="{FF2B5EF4-FFF2-40B4-BE49-F238E27FC236}">
                <a16:creationId xmlns:a16="http://schemas.microsoft.com/office/drawing/2014/main" id="{B8F6973B-AAB2-4B8A-9FD4-F55FE4FAB9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4" r="537"/>
          <a:stretch/>
        </p:blipFill>
        <p:spPr>
          <a:xfrm>
            <a:off x="8134348" y="1005839"/>
            <a:ext cx="3444236" cy="3444236"/>
          </a:xfrm>
          <a:custGeom>
            <a:avLst/>
            <a:gdLst/>
            <a:ahLst/>
            <a:cxnLst/>
            <a:rect l="l" t="t" r="r" b="b"/>
            <a:pathLst>
              <a:path w="3444236" h="3444236">
                <a:moveTo>
                  <a:pt x="1722118" y="0"/>
                </a:moveTo>
                <a:cubicBezTo>
                  <a:pt x="2673218" y="0"/>
                  <a:pt x="3444236" y="771018"/>
                  <a:pt x="3444236" y="1722118"/>
                </a:cubicBezTo>
                <a:cubicBezTo>
                  <a:pt x="3444236" y="2673218"/>
                  <a:pt x="2673218" y="3444236"/>
                  <a:pt x="1722118" y="3444236"/>
                </a:cubicBezTo>
                <a:cubicBezTo>
                  <a:pt x="771018" y="3444236"/>
                  <a:pt x="0" y="2673218"/>
                  <a:pt x="0" y="1722118"/>
                </a:cubicBezTo>
                <a:cubicBezTo>
                  <a:pt x="0" y="771018"/>
                  <a:pt x="771018" y="0"/>
                  <a:pt x="1722118" y="0"/>
                </a:cubicBezTo>
                <a:close/>
              </a:path>
            </a:pathLst>
          </a:cu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DF1ABB2-19DC-400A-8F21-21ABF085BE13}"/>
              </a:ext>
            </a:extLst>
          </p:cNvPr>
          <p:cNvSpPr txBox="1"/>
          <p:nvPr/>
        </p:nvSpPr>
        <p:spPr>
          <a:xfrm>
            <a:off x="426076" y="337417"/>
            <a:ext cx="4780721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ja-JP" altLang="en-US" sz="2400">
                <a:solidFill>
                  <a:srgbClr val="FF0000"/>
                </a:solidFill>
                <a:ea typeface="游ゴシック"/>
              </a:rPr>
              <a:t>テンプレ使用時のイメージPPT</a:t>
            </a:r>
          </a:p>
        </p:txBody>
      </p:sp>
    </p:spTree>
    <p:extLst>
      <p:ext uri="{BB962C8B-B14F-4D97-AF65-F5344CB8AC3E}">
        <p14:creationId xmlns:p14="http://schemas.microsoft.com/office/powerpoint/2010/main" val="137504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B9A1D-4E93-431B-B4FA-4BF11B509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496" y="224"/>
            <a:ext cx="10515600" cy="1325563"/>
          </a:xfrm>
        </p:spPr>
        <p:txBody>
          <a:bodyPr/>
          <a:lstStyle/>
          <a:p>
            <a:r>
              <a:rPr lang="ja-JP" altLang="en-US" b="1">
                <a:ea typeface="游ゴシック Light"/>
              </a:rPr>
              <a:t>最終評価</a:t>
            </a:r>
            <a:r>
              <a:rPr lang="ja-JP" altLang="en-US">
                <a:ea typeface="游ゴシック Light"/>
              </a:rPr>
              <a:t>（</a:t>
            </a:r>
            <a:r>
              <a:rPr lang="ja-JP" altLang="en-US">
                <a:solidFill>
                  <a:srgbClr val="FF0000"/>
                </a:solidFill>
                <a:ea typeface="游ゴシック Light"/>
              </a:rPr>
              <a:t>変化点を赤で記載</a:t>
            </a:r>
            <a:r>
              <a:rPr lang="ja-JP" altLang="en-US">
                <a:ea typeface="游ゴシック Light"/>
              </a:rPr>
              <a:t>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294BF-B24A-4EA4-822B-F137B0546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821" y="1128020"/>
            <a:ext cx="11052218" cy="530652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>
                <a:ea typeface="游ゴシック"/>
              </a:rPr>
              <a:t>◎</a:t>
            </a:r>
            <a:r>
              <a:rPr lang="ja-JP" altLang="en-US" b="1">
                <a:ea typeface="游ゴシック"/>
              </a:rPr>
              <a:t>関節可動域（右/左）</a:t>
            </a:r>
            <a:endParaRPr lang="en-US" altLang="ja-JP" b="1"/>
          </a:p>
          <a:p>
            <a:pPr marL="0" indent="0">
              <a:buNone/>
            </a:pPr>
            <a:r>
              <a:rPr lang="ja-JP" altLang="en-US" sz="2400">
                <a:ea typeface="游ゴシック"/>
              </a:rPr>
              <a:t>股関節屈曲（●°/●°）→</a:t>
            </a:r>
            <a:r>
              <a:rPr lang="ja-JP" altLang="en-US" sz="2400">
                <a:solidFill>
                  <a:srgbClr val="FF0000"/>
                </a:solidFill>
                <a:ea typeface="游ゴシック"/>
              </a:rPr>
              <a:t>●°へ改善　</a:t>
            </a:r>
            <a:r>
              <a:rPr lang="ja-JP" altLang="en-US" sz="2400">
                <a:ea typeface="游ゴシック"/>
              </a:rPr>
              <a:t>伸展</a:t>
            </a:r>
            <a:r>
              <a:rPr lang="ja-JP" sz="2400">
                <a:ea typeface="游ゴシック"/>
              </a:rPr>
              <a:t>（●°/●°）　</a:t>
            </a:r>
            <a:r>
              <a:rPr lang="ja-JP" altLang="en-US" sz="2400">
                <a:ea typeface="游ゴシック"/>
              </a:rPr>
              <a:t>外転</a:t>
            </a:r>
            <a:r>
              <a:rPr lang="ja-JP" sz="2400">
                <a:ea typeface="游ゴシック"/>
              </a:rPr>
              <a:t>（●°/●°）</a:t>
            </a:r>
          </a:p>
          <a:p>
            <a:pPr marL="0" indent="0">
              <a:buNone/>
            </a:pPr>
            <a:r>
              <a:rPr lang="ja-JP" sz="2400">
                <a:ea typeface="游ゴシック"/>
              </a:rPr>
              <a:t>内転</a:t>
            </a:r>
            <a:r>
              <a:rPr lang="ja-JP" altLang="en-US" sz="2400">
                <a:ea typeface="游ゴシック"/>
              </a:rPr>
              <a:t>（●</a:t>
            </a:r>
            <a:r>
              <a:rPr lang="en-US" altLang="ja-JP" sz="2400" dirty="0">
                <a:ea typeface="游ゴシック"/>
              </a:rPr>
              <a:t>°/</a:t>
            </a:r>
            <a:r>
              <a:rPr lang="ja-JP" altLang="en-US" sz="2400">
                <a:ea typeface="游ゴシック"/>
              </a:rPr>
              <a:t>●</a:t>
            </a:r>
            <a:r>
              <a:rPr lang="en-US" altLang="ja-JP" sz="2400" dirty="0">
                <a:ea typeface="游ゴシック"/>
              </a:rPr>
              <a:t>°</a:t>
            </a:r>
            <a:r>
              <a:rPr lang="ja-JP" altLang="en-US" sz="2400">
                <a:ea typeface="游ゴシック"/>
              </a:rPr>
              <a:t>）など</a:t>
            </a: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r>
              <a:rPr lang="ja-JP" altLang="en-US" b="1">
                <a:ea typeface="游ゴシック"/>
              </a:rPr>
              <a:t>◎筋力（ＭＭＴ）右/左</a:t>
            </a:r>
            <a:endParaRPr lang="ja-JP" altLang="en-US" b="1" dirty="0">
              <a:ea typeface="游ゴシック"/>
            </a:endParaRPr>
          </a:p>
          <a:p>
            <a:pPr marL="0" indent="0">
              <a:buNone/>
            </a:pPr>
            <a:r>
              <a:rPr lang="ja-JP" altLang="en-US" sz="2400">
                <a:ea typeface="游ゴシック"/>
              </a:rPr>
              <a:t>股関節屈曲 2/5→</a:t>
            </a:r>
            <a:r>
              <a:rPr lang="ja-JP" altLang="en-US" sz="2400">
                <a:solidFill>
                  <a:srgbClr val="FF0000"/>
                </a:solidFill>
                <a:ea typeface="游ゴシック"/>
              </a:rPr>
              <a:t>患側5へ改善</a:t>
            </a:r>
            <a:r>
              <a:rPr lang="ja-JP" altLang="en-US" sz="2400">
                <a:ea typeface="游ゴシック"/>
              </a:rPr>
              <a:t> 　伸展2/5    外転2/5  　内転2/5　など</a:t>
            </a: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r>
              <a:rPr lang="ja-JP" altLang="en-US" b="1">
                <a:ea typeface="游ゴシック"/>
              </a:rPr>
              <a:t>◎疼痛（ＮＲＳ）　　</a:t>
            </a:r>
            <a:endParaRPr lang="ja-JP" altLang="en-US" b="1" dirty="0">
              <a:ea typeface="游ゴシック"/>
            </a:endParaRPr>
          </a:p>
          <a:p>
            <a:pPr marL="0" indent="0">
              <a:buNone/>
            </a:pPr>
            <a:r>
              <a:rPr lang="ja-JP" altLang="en-US" sz="2400">
                <a:ea typeface="游ゴシック"/>
              </a:rPr>
              <a:t>右10＞左0→</a:t>
            </a:r>
            <a:r>
              <a:rPr lang="ja-JP" altLang="en-US" sz="2400">
                <a:solidFill>
                  <a:srgbClr val="FF0000"/>
                </a:solidFill>
                <a:ea typeface="游ゴシック"/>
              </a:rPr>
              <a:t>右2へ改善</a:t>
            </a:r>
          </a:p>
          <a:p>
            <a:pPr marL="0" indent="0">
              <a:buNone/>
            </a:pPr>
            <a:endParaRPr lang="ja-JP" altLang="en-US" sz="2400" dirty="0">
              <a:ea typeface="游ゴシック"/>
            </a:endParaRPr>
          </a:p>
          <a:p>
            <a:pPr marL="0" indent="0">
              <a:buNone/>
            </a:pPr>
            <a:r>
              <a:rPr lang="ja-JP" altLang="en-US" sz="3000" b="1">
                <a:ea typeface="游ゴシック"/>
              </a:rPr>
              <a:t>◎ＡＤＬ（Barthel Index）　　　</a:t>
            </a:r>
            <a:endParaRPr lang="ja-JP" altLang="en-US" sz="3000" b="1" dirty="0">
              <a:ea typeface="游ゴシック"/>
            </a:endParaRPr>
          </a:p>
          <a:p>
            <a:pPr marL="0" indent="0">
              <a:buNone/>
            </a:pPr>
            <a:r>
              <a:rPr lang="ja-JP" altLang="en-US" sz="2400">
                <a:ea typeface="游ゴシック"/>
              </a:rPr>
              <a:t>10点（減点項目：整容動作など）→</a:t>
            </a:r>
            <a:r>
              <a:rPr lang="ja-JP" altLang="en-US" sz="2400">
                <a:solidFill>
                  <a:srgbClr val="FF0000"/>
                </a:solidFill>
                <a:ea typeface="游ゴシック"/>
              </a:rPr>
              <a:t>75点</a:t>
            </a:r>
          </a:p>
          <a:p>
            <a:pPr marL="0" indent="0">
              <a:buNone/>
            </a:pPr>
            <a:r>
              <a:rPr lang="ja-JP" sz="3000" b="1">
                <a:ea typeface="游ゴシック"/>
              </a:rPr>
              <a:t>◎</a:t>
            </a:r>
            <a:r>
              <a:rPr lang="ja-JP" altLang="en-US" sz="3000" b="1">
                <a:ea typeface="游ゴシック"/>
              </a:rPr>
              <a:t>歩行</a:t>
            </a:r>
            <a:endParaRPr lang="ja-JP" altLang="en-US" dirty="0">
              <a:ea typeface="游ゴシック" panose="020B0400000000000000" pitchFamily="34" charset="-128"/>
            </a:endParaRPr>
          </a:p>
          <a:p>
            <a:pPr marL="0" indent="0">
              <a:buNone/>
            </a:pPr>
            <a:r>
              <a:rPr lang="ja-JP" sz="2400">
                <a:ea typeface="游ゴシック"/>
              </a:rPr>
              <a:t>右</a:t>
            </a:r>
            <a:r>
              <a:rPr lang="ja-JP" altLang="en-US" sz="2400">
                <a:ea typeface="游ゴシック"/>
              </a:rPr>
              <a:t>立脚期に疼痛性跛行の出現あり→</a:t>
            </a:r>
            <a:r>
              <a:rPr lang="ja-JP" altLang="en-US" sz="2400">
                <a:solidFill>
                  <a:srgbClr val="FF0000"/>
                </a:solidFill>
                <a:ea typeface="游ゴシック"/>
              </a:rPr>
              <a:t>出現なし</a:t>
            </a:r>
            <a:endParaRPr lang="ja-JP" sz="2400" b="1">
              <a:solidFill>
                <a:srgbClr val="FF0000"/>
              </a:solidFill>
              <a:ea typeface="游ゴシック"/>
            </a:endParaRPr>
          </a:p>
          <a:p>
            <a:pPr marL="0" indent="0">
              <a:buNone/>
            </a:pPr>
            <a:endParaRPr lang="ja-JP" altLang="en-US" sz="2400" dirty="0">
              <a:solidFill>
                <a:srgbClr val="FF0000"/>
              </a:solidFill>
              <a:ea typeface="游ゴシック"/>
            </a:endParaRPr>
          </a:p>
          <a:p>
            <a:pPr marL="0" indent="0">
              <a:buNone/>
            </a:pPr>
            <a:endParaRPr lang="ja-JP" altLang="en-US" sz="2400" dirty="0"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94739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51050-DD5F-40F7-972B-4FDD3F582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741"/>
            <a:ext cx="10515600" cy="1325563"/>
          </a:xfrm>
        </p:spPr>
        <p:txBody>
          <a:bodyPr/>
          <a:lstStyle/>
          <a:p>
            <a:r>
              <a:rPr lang="ja-JP" altLang="en-US" b="1" dirty="0">
                <a:ea typeface="游ゴシック Light"/>
              </a:rPr>
              <a:t>考察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DDEB9-0AD8-48F4-9EA5-F745FFCA3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011"/>
            <a:ext cx="10515600" cy="519778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ja-JP" altLang="en-US" dirty="0">
                <a:ea typeface="游ゴシック"/>
              </a:rPr>
              <a:t>術後早期は疼痛が強くあったため離床を促せなかった。</a:t>
            </a:r>
          </a:p>
          <a:p>
            <a:endParaRPr lang="ja-JP" altLang="en-US" dirty="0">
              <a:ea typeface="游ゴシック"/>
            </a:endParaRPr>
          </a:p>
          <a:p>
            <a:r>
              <a:rPr lang="ja-JP" altLang="en-US" dirty="0">
                <a:ea typeface="游ゴシック"/>
              </a:rPr>
              <a:t>また、本人は疼痛に対する恐怖心が強くあった。</a:t>
            </a:r>
          </a:p>
          <a:p>
            <a:endParaRPr lang="ja-JP" altLang="en-US" dirty="0">
              <a:ea typeface="游ゴシック"/>
            </a:endParaRPr>
          </a:p>
          <a:p>
            <a:r>
              <a:rPr lang="ja-JP" altLang="en-US" dirty="0">
                <a:ea typeface="游ゴシック"/>
              </a:rPr>
              <a:t>しかし、病棟と連携し、リハビリ開始前に鎮痛薬を投与して、時間調整を行ったことで座位→立位の運動などを促せ、荷重時においても疼痛軽減を図ることができ、積極的な歩行訓練へとつなげられた。</a:t>
            </a:r>
          </a:p>
          <a:p>
            <a:endParaRPr lang="ja-JP" altLang="en-US" dirty="0">
              <a:ea typeface="游ゴシック"/>
            </a:endParaRPr>
          </a:p>
          <a:p>
            <a:r>
              <a:rPr lang="ja-JP" altLang="en-US" dirty="0">
                <a:ea typeface="游ゴシック"/>
              </a:rPr>
              <a:t>その結果として、</a:t>
            </a: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自立した杖歩行の獲得が可能となったことが考えられる。</a:t>
            </a:r>
          </a:p>
          <a:p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5394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35B2F-3FFF-467D-AF1B-4792DB28D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ea typeface="游ゴシック Light"/>
              </a:rPr>
              <a:t>まとめ</a:t>
            </a:r>
            <a:endParaRPr kumimoji="1"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8EF8D-E3EE-4D90-AB60-0525C3EB19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42" y="1568048"/>
            <a:ext cx="11162016" cy="460891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ja-JP" altLang="en-US" dirty="0">
                <a:ea typeface="游ゴシック"/>
              </a:rPr>
              <a:t>今回、右大腿骨頚部骨折の術後に疼痛増強が長期化し、歩行獲得に難渋した症例を経験した。</a:t>
            </a:r>
          </a:p>
          <a:p>
            <a:endParaRPr lang="ja-JP" altLang="en-US" sz="2400" dirty="0">
              <a:ea typeface="游ゴシック"/>
            </a:endParaRPr>
          </a:p>
          <a:p>
            <a:r>
              <a:rPr lang="ja-JP" altLang="en-US" dirty="0">
                <a:ea typeface="游ゴシック"/>
              </a:rPr>
              <a:t>術後は疼痛みられるが、疼痛コントロールが上手くいけば、離床も積極的に行える。</a:t>
            </a:r>
          </a:p>
          <a:p>
            <a:endParaRPr lang="ja-JP" altLang="en-US" sz="2400" dirty="0">
              <a:ea typeface="游ゴシック"/>
            </a:endParaRPr>
          </a:p>
          <a:p>
            <a:endParaRPr lang="ja-JP" altLang="en-US" sz="2400" dirty="0">
              <a:ea typeface="游ゴシック"/>
            </a:endParaRPr>
          </a:p>
          <a:p>
            <a:r>
              <a:rPr lang="ja-JP" altLang="en-US" dirty="0">
                <a:ea typeface="游ゴシック"/>
              </a:rPr>
              <a:t>今回においては、病棟と協力し合い、疼痛コントロールの時間帯に合わせてリハビリを行ったことで、本人の疼痛に対する恐怖心が大幅に軽減し、積極的な歩行訓練にもつなげられ、長期ゴールを達成することが可能となった。</a:t>
            </a:r>
          </a:p>
          <a:p>
            <a:pPr marL="0" indent="0">
              <a:buNone/>
            </a:pPr>
            <a:endParaRPr lang="ja-JP" altLang="en-US" sz="2000" dirty="0">
              <a:solidFill>
                <a:srgbClr val="FF0000"/>
              </a:solidFill>
              <a:ea typeface="游ゴシック"/>
            </a:endParaRPr>
          </a:p>
          <a:p>
            <a:pPr marL="0" indent="0">
              <a:buNone/>
            </a:pPr>
            <a:endParaRPr lang="ja-JP" altLang="en-US" sz="2000" dirty="0">
              <a:solidFill>
                <a:srgbClr val="FF0000"/>
              </a:solidFill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65429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1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13">
            <a:extLst>
              <a:ext uri="{FF2B5EF4-FFF2-40B4-BE49-F238E27FC236}">
                <a16:creationId xmlns:a16="http://schemas.microsoft.com/office/drawing/2014/main" id="{5614C7C0-FA1D-4105-8345-1DF76F987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2753" y="703679"/>
            <a:ext cx="753718" cy="1016562"/>
            <a:chOff x="422753" y="703679"/>
            <a:chExt cx="753718" cy="1016562"/>
          </a:xfrm>
        </p:grpSpPr>
        <p:sp>
          <p:nvSpPr>
            <p:cNvPr id="15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956" y="703679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1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22753" y="1562696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1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3E56E241-1601-4D83-A7D6-8ED4F94ED1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4" r="537"/>
          <a:stretch/>
        </p:blipFill>
        <p:spPr>
          <a:xfrm>
            <a:off x="1217770" y="1448962"/>
            <a:ext cx="3952579" cy="395256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882B6-8AE8-4A20-852A-66C6D2BBC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8584" y="1209643"/>
            <a:ext cx="5596306" cy="350442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kumimoji="1" lang="en-US" dirty="0">
              <a:solidFill>
                <a:schemeClr val="tx1">
                  <a:alpha val="80000"/>
                </a:schemeClr>
              </a:solidFill>
            </a:endParaRPr>
          </a:p>
          <a:p>
            <a:endParaRPr lang="en-US" dirty="0">
              <a:solidFill>
                <a:schemeClr val="tx1">
                  <a:alpha val="80000"/>
                </a:schemeClr>
              </a:solidFill>
              <a:ea typeface="游ゴシック"/>
            </a:endParaRPr>
          </a:p>
          <a:p>
            <a:endParaRPr lang="en-US" dirty="0">
              <a:solidFill>
                <a:schemeClr val="tx1">
                  <a:alpha val="80000"/>
                </a:schemeClr>
              </a:solidFill>
              <a:ea typeface="游ゴシック"/>
            </a:endParaRPr>
          </a:p>
          <a:p>
            <a:endParaRPr lang="en-US" dirty="0">
              <a:solidFill>
                <a:schemeClr val="tx1">
                  <a:alpha val="80000"/>
                </a:schemeClr>
              </a:solidFill>
              <a:ea typeface="游ゴシック"/>
            </a:endParaRPr>
          </a:p>
          <a:p>
            <a:pPr marL="0" indent="0">
              <a:buNone/>
            </a:pPr>
            <a:r>
              <a:rPr lang="ja-JP" altLang="en-US" b="1" dirty="0">
                <a:solidFill>
                  <a:schemeClr val="tx1">
                    <a:alpha val="80000"/>
                  </a:schemeClr>
                </a:solidFill>
                <a:ea typeface="游ゴシック"/>
              </a:rPr>
              <a:t>　ご清聴ありがとうございました</a:t>
            </a:r>
            <a:endParaRPr lang="en-US" b="1" dirty="0">
              <a:solidFill>
                <a:schemeClr val="tx1">
                  <a:alpha val="80000"/>
                </a:schemeClr>
              </a:solidFill>
              <a:ea typeface="游ゴシック"/>
            </a:endParaRPr>
          </a:p>
        </p:txBody>
      </p:sp>
      <p:sp>
        <p:nvSpPr>
          <p:cNvPr id="23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370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2346C-7BD0-614D-881B-3FA91F7997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9858" y="3697937"/>
            <a:ext cx="9144000" cy="905716"/>
          </a:xfrm>
        </p:spPr>
        <p:txBody>
          <a:bodyPr>
            <a:normAutofit/>
          </a:bodyPr>
          <a:lstStyle/>
          <a:p>
            <a:r>
              <a:rPr lang="en-US" altLang="ja-JP" sz="4000" b="1" dirty="0">
                <a:ea typeface="游ゴシック Light"/>
              </a:rPr>
              <a:t>〈</a:t>
            </a:r>
            <a:r>
              <a:rPr lang="ja-JP" altLang="en-US" sz="4000" b="1" dirty="0">
                <a:ea typeface="游ゴシック Light"/>
              </a:rPr>
              <a:t>COIの提示</a:t>
            </a:r>
            <a:r>
              <a:rPr lang="en-US" altLang="ja-JP" sz="4000" b="1" dirty="0">
                <a:ea typeface="游ゴシック Light"/>
              </a:rPr>
              <a:t>〉</a:t>
            </a:r>
            <a:endParaRPr lang="ja-JP" altLang="en-US" sz="4000" b="1" dirty="0">
              <a:ea typeface="游ゴシック Light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8D1DE45-F4E3-A248-896F-5CD03861E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9158" y="4910884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dirty="0">
                <a:ea typeface="游ゴシック"/>
              </a:rPr>
              <a:t>本発表に関して、開示すべき利益相反なし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EE1D5DA5-5B7B-46E2-95E6-19B04714CC0D}"/>
              </a:ext>
            </a:extLst>
          </p:cNvPr>
          <p:cNvSpPr txBox="1">
            <a:spLocks/>
          </p:cNvSpPr>
          <p:nvPr/>
        </p:nvSpPr>
        <p:spPr>
          <a:xfrm>
            <a:off x="1559858" y="1107137"/>
            <a:ext cx="9144000" cy="9057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 b="1" dirty="0">
                <a:ea typeface="游ゴシック Light"/>
              </a:rPr>
              <a:t>〈</a:t>
            </a:r>
            <a:r>
              <a:rPr lang="ja-JP" altLang="en-US" sz="4000" b="1" dirty="0">
                <a:ea typeface="游ゴシック Light"/>
              </a:rPr>
              <a:t>説明と同意</a:t>
            </a:r>
            <a:r>
              <a:rPr lang="en-US" altLang="ja-JP" sz="4000" b="1" dirty="0">
                <a:ea typeface="游ゴシック Light"/>
              </a:rPr>
              <a:t>〉</a:t>
            </a:r>
            <a:endParaRPr lang="ja-JP" altLang="en-US" sz="4000" b="1" dirty="0">
              <a:ea typeface="游ゴシック Light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BCCD6C2E-4791-4735-848F-00D5DE66195A}"/>
              </a:ext>
            </a:extLst>
          </p:cNvPr>
          <p:cNvSpPr txBox="1">
            <a:spLocks/>
          </p:cNvSpPr>
          <p:nvPr/>
        </p:nvSpPr>
        <p:spPr>
          <a:xfrm>
            <a:off x="1954306" y="2273626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>
                <a:ea typeface="游ゴシック"/>
              </a:rPr>
              <a:t>ヘルシンキ宣言に基づき、対象者に書面および口頭にて</a:t>
            </a:r>
            <a:endParaRPr lang="en-US" altLang="ja-JP" dirty="0">
              <a:ea typeface="游ゴシック"/>
            </a:endParaRPr>
          </a:p>
          <a:p>
            <a:r>
              <a:rPr lang="ja-JP" altLang="en-US" dirty="0">
                <a:ea typeface="游ゴシック"/>
              </a:rPr>
              <a:t>発表の趣旨を説明し、同意を得た。</a:t>
            </a:r>
          </a:p>
        </p:txBody>
      </p:sp>
    </p:spTree>
    <p:extLst>
      <p:ext uri="{BB962C8B-B14F-4D97-AF65-F5344CB8AC3E}">
        <p14:creationId xmlns:p14="http://schemas.microsoft.com/office/powerpoint/2010/main" val="3279329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4F2FA-EEA0-40B3-B9D8-D4DD22A9E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ea typeface="游ゴシック Light"/>
              </a:rPr>
              <a:t>はじめに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9D9D9-C41C-4E38-9E94-3B201E653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3479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ja-JP" altLang="en-US" dirty="0">
                <a:ea typeface="游ゴシック"/>
              </a:rPr>
              <a:t>大腿骨頸部骨折は転倒を契機に生じることが多い。1）</a:t>
            </a:r>
          </a:p>
          <a:p>
            <a:endParaRPr lang="ja-JP" altLang="en-US" dirty="0">
              <a:ea typeface="游ゴシック"/>
            </a:endParaRPr>
          </a:p>
          <a:p>
            <a:r>
              <a:rPr lang="ja-JP" altLang="en-US" dirty="0">
                <a:ea typeface="游ゴシック"/>
              </a:rPr>
              <a:t>特に高齢者だと骨折リスクは高くなる。2)</a:t>
            </a:r>
          </a:p>
          <a:p>
            <a:endParaRPr lang="ja-JP" altLang="en-US" dirty="0">
              <a:ea typeface="游ゴシック"/>
            </a:endParaRPr>
          </a:p>
          <a:p>
            <a:r>
              <a:rPr lang="ja-JP" altLang="en-US" dirty="0">
                <a:ea typeface="游ゴシック"/>
              </a:rPr>
              <a:t>また、術直後は疼痛が強くみられることが多く臥床傾向となり</a:t>
            </a: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  身体機能・ＡＤＬの低下につながるとされている。3）</a:t>
            </a:r>
            <a:endParaRPr lang="ja-JP" dirty="0"/>
          </a:p>
          <a:p>
            <a:endParaRPr lang="ja-JP" altLang="en-US" dirty="0">
              <a:ea typeface="游ゴシック"/>
            </a:endParaRPr>
          </a:p>
          <a:p>
            <a:r>
              <a:rPr lang="ja-JP" altLang="en-US" dirty="0">
                <a:ea typeface="游ゴシック"/>
              </a:rPr>
              <a:t>特に離床を促すためには疼痛コントロールが重要となってくる。</a:t>
            </a:r>
          </a:p>
          <a:p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r>
              <a:rPr lang="ja-JP" altLang="en-US" sz="1900" dirty="0">
                <a:ea typeface="游ゴシック"/>
              </a:rPr>
              <a:t>1,2,3）〇〇,他：参考文献名,出版年数,などを記載</a:t>
            </a:r>
          </a:p>
          <a:p>
            <a:endParaRPr lang="ja-JP" altLang="en-US" dirty="0">
              <a:ea typeface="游ゴシック"/>
            </a:endParaRPr>
          </a:p>
          <a:p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820207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4F2FA-EEA0-40B3-B9D8-D4DD22A9E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ea typeface="游ゴシック Light"/>
              </a:rPr>
              <a:t>目的</a:t>
            </a:r>
            <a:endParaRPr lang="ja-JP" altLang="en-US" b="1" dirty="0">
              <a:ea typeface="游ゴシック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9D9D9-C41C-4E38-9E94-3B201E653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347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>
                <a:ea typeface="游ゴシック"/>
              </a:rPr>
              <a:t>そこで今回・・・・</a:t>
            </a:r>
            <a:endParaRPr lang="ja-JP" altLang="en-US" dirty="0">
              <a:ea typeface="游ゴシック"/>
            </a:endParaRPr>
          </a:p>
          <a:p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r>
              <a:rPr lang="ja-JP" altLang="en-US">
                <a:ea typeface="游ゴシック"/>
              </a:rPr>
              <a:t>術後で疼痛が強くあり、離床や歩行獲得に難渋したものの</a:t>
            </a: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r>
              <a:rPr lang="ja-JP" altLang="en-US">
                <a:ea typeface="游ゴシック"/>
              </a:rPr>
              <a:t>病棟ともに連携し疼痛コントロールを上手に行えたことで</a:t>
            </a:r>
          </a:p>
          <a:p>
            <a:pPr marL="0" indent="0">
              <a:buNone/>
            </a:pPr>
            <a:r>
              <a:rPr lang="ja-JP" altLang="en-US">
                <a:ea typeface="游ゴシック"/>
              </a:rPr>
              <a:t>最終的には自立した杖歩行を獲得でき自宅退院へ至った症例を</a:t>
            </a: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r>
              <a:rPr lang="ja-JP" altLang="en-US">
                <a:ea typeface="游ゴシック"/>
              </a:rPr>
              <a:t>経験したので報告する。</a:t>
            </a:r>
            <a:endParaRPr lang="ja-JP" altLang="en-US" dirty="0">
              <a:ea typeface="游ゴシック"/>
            </a:endParaRPr>
          </a:p>
          <a:p>
            <a:endParaRPr lang="ja-JP" altLang="en-US" dirty="0">
              <a:ea typeface="游ゴシック"/>
            </a:endParaRPr>
          </a:p>
          <a:p>
            <a:endParaRPr lang="ja-JP" altLang="en-US" dirty="0">
              <a:ea typeface="游ゴシック"/>
            </a:endParaRPr>
          </a:p>
          <a:p>
            <a:endParaRPr lang="ja-JP" altLang="en-US" dirty="0">
              <a:ea typeface="游ゴシック"/>
            </a:endParaRPr>
          </a:p>
          <a:p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1816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F6D9-9DCA-4218-806C-8B4A54A3B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ea typeface="游ゴシック Light"/>
              </a:rPr>
              <a:t>症例呈示</a:t>
            </a:r>
            <a:endParaRPr kumimoji="1"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5C26D-5A69-4864-B8E7-F6DAB576A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386"/>
            <a:ext cx="10515600" cy="466257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ja-JP" altLang="en-US" sz="2000" dirty="0">
              <a:solidFill>
                <a:srgbClr val="FF0000"/>
              </a:solidFill>
              <a:ea typeface="游ゴシック"/>
            </a:endParaRP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●疾患名：右大腿骨頸部骨折　●身長：〇〇cm 　</a:t>
            </a:r>
            <a:endParaRPr lang="en-US" altLang="ja-JP" dirty="0">
              <a:ea typeface="游ゴシック"/>
            </a:endParaRP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●BMI：〇〇</a:t>
            </a:r>
            <a:endParaRPr lang="en-US" altLang="ja-JP" dirty="0">
              <a:ea typeface="游ゴシック"/>
            </a:endParaRP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● 既往歴：特になし 　●家族構成：独居　</a:t>
            </a: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●家屋構造：</a:t>
            </a:r>
            <a:r>
              <a:rPr lang="en-US" altLang="ja-JP" dirty="0">
                <a:ea typeface="游ゴシック"/>
              </a:rPr>
              <a:t>1</a:t>
            </a:r>
            <a:r>
              <a:rPr lang="ja-JP" altLang="en-US" dirty="0">
                <a:ea typeface="游ゴシック"/>
              </a:rPr>
              <a:t>軒家</a:t>
            </a:r>
            <a:r>
              <a:rPr lang="en-US" altLang="ja-JP" dirty="0">
                <a:ea typeface="游ゴシック"/>
              </a:rPr>
              <a:t>2</a:t>
            </a:r>
            <a:r>
              <a:rPr lang="ja-JP" altLang="en-US" dirty="0">
                <a:ea typeface="游ゴシック"/>
              </a:rPr>
              <a:t>階建(玄関前に段差あり、階段に手すりあり)</a:t>
            </a: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●Demand：歩いて家に帰りたい</a:t>
            </a: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●Ｎeed:実用的な杖歩行獲得</a:t>
            </a: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●内服薬：〇〇錠　</a:t>
            </a:r>
            <a:endParaRPr lang="en-US" altLang="ja-JP" dirty="0">
              <a:ea typeface="游ゴシック"/>
            </a:endParaRPr>
          </a:p>
          <a:p>
            <a:pPr marL="0" indent="0">
              <a:buNone/>
            </a:pPr>
            <a:r>
              <a:rPr lang="ja-JP" altLang="en-US" dirty="0">
                <a:ea typeface="游ゴシック"/>
              </a:rPr>
              <a:t>●術式：ＢＨＡ（〇〇アプローチ）</a:t>
            </a:r>
          </a:p>
          <a:p>
            <a:pPr marL="0" indent="0">
              <a:buNone/>
            </a:pPr>
            <a:endParaRPr lang="ja-JP" altLang="en-US" sz="2000" dirty="0">
              <a:solidFill>
                <a:srgbClr val="FF0000"/>
              </a:solidFill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691528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03EE8-C0FE-489E-96FA-A86AAC6F3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ea typeface="游ゴシック Light"/>
              </a:rPr>
              <a:t>現病歴（入院に至った時系列等を説明）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5FFDA-4DDB-4034-BB18-8193610C7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>
                <a:ea typeface="游ゴシック"/>
              </a:rPr>
              <a:t>20××年▲月●日～買い物へ行く途中に転倒し当院へ救急搬送</a:t>
            </a:r>
          </a:p>
          <a:p>
            <a:endParaRPr lang="ja-JP" altLang="en-US" dirty="0">
              <a:ea typeface="游ゴシック"/>
            </a:endParaRPr>
          </a:p>
          <a:p>
            <a:r>
              <a:rPr lang="ja-JP" altLang="en-US">
                <a:ea typeface="游ゴシック"/>
              </a:rPr>
              <a:t>20××年▲月</a:t>
            </a:r>
            <a:r>
              <a:rPr lang="ja-JP">
                <a:ea typeface="游ゴシック"/>
              </a:rPr>
              <a:t>●＋3日</a:t>
            </a:r>
            <a:r>
              <a:rPr lang="ja-JP" altLang="en-US">
                <a:ea typeface="游ゴシック"/>
              </a:rPr>
              <a:t>～ＢＨＡ（〇〇アプローチ）施行</a:t>
            </a:r>
          </a:p>
          <a:p>
            <a:endParaRPr lang="ja-JP" altLang="en-US" dirty="0">
              <a:ea typeface="游ゴシック"/>
            </a:endParaRPr>
          </a:p>
          <a:p>
            <a:r>
              <a:rPr lang="ja-JP">
                <a:ea typeface="游ゴシック"/>
              </a:rPr>
              <a:t>20××年▲月</a:t>
            </a:r>
            <a:r>
              <a:rPr lang="ja-JP" altLang="en-US">
                <a:ea typeface="游ゴシック"/>
              </a:rPr>
              <a:t>●＋4日～リハビリ開始　　など</a:t>
            </a:r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37218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B9A1D-4E93-431B-B4FA-4BF11B509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496" y="224"/>
            <a:ext cx="10515600" cy="1325563"/>
          </a:xfrm>
        </p:spPr>
        <p:txBody>
          <a:bodyPr/>
          <a:lstStyle/>
          <a:p>
            <a:r>
              <a:rPr lang="ja-JP" altLang="en-US" b="1" dirty="0">
                <a:ea typeface="游ゴシック Light"/>
              </a:rPr>
              <a:t>初期評価</a:t>
            </a:r>
            <a:endParaRPr lang="ja-JP" altLang="en-US" dirty="0">
              <a:ea typeface="游ゴシック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294BF-B24A-4EA4-822B-F137B0546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821" y="1128020"/>
            <a:ext cx="11052218" cy="5306520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 dirty="0">
                <a:ea typeface="游ゴシック"/>
              </a:rPr>
              <a:t>◎</a:t>
            </a:r>
            <a:r>
              <a:rPr lang="ja-JP" altLang="en-US" b="1" dirty="0">
                <a:ea typeface="游ゴシック"/>
              </a:rPr>
              <a:t>関節可動域（右/左）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sz="2400" dirty="0">
                <a:ea typeface="游ゴシック"/>
              </a:rPr>
              <a:t>股関節屈曲（●°/●°）伸展</a:t>
            </a:r>
            <a:r>
              <a:rPr lang="ja-JP" sz="2400" dirty="0">
                <a:ea typeface="游ゴシック"/>
              </a:rPr>
              <a:t>（●°/●°）　</a:t>
            </a:r>
            <a:r>
              <a:rPr lang="ja-JP" altLang="en-US" sz="2400" dirty="0">
                <a:ea typeface="游ゴシック"/>
              </a:rPr>
              <a:t>外転</a:t>
            </a:r>
            <a:r>
              <a:rPr lang="ja-JP" sz="2400" dirty="0">
                <a:ea typeface="游ゴシック"/>
              </a:rPr>
              <a:t>（●°/●°）内転</a:t>
            </a:r>
            <a:r>
              <a:rPr lang="ja-JP" altLang="en-US" sz="2400" dirty="0">
                <a:ea typeface="游ゴシック"/>
              </a:rPr>
              <a:t>（●</a:t>
            </a:r>
            <a:r>
              <a:rPr lang="en-US" altLang="ja-JP" sz="2400" dirty="0">
                <a:ea typeface="游ゴシック"/>
              </a:rPr>
              <a:t>°/</a:t>
            </a:r>
            <a:r>
              <a:rPr lang="ja-JP" altLang="en-US" sz="2400" dirty="0">
                <a:ea typeface="游ゴシック"/>
              </a:rPr>
              <a:t>●</a:t>
            </a:r>
            <a:r>
              <a:rPr lang="en-US" altLang="ja-JP" sz="2400" dirty="0">
                <a:ea typeface="游ゴシック"/>
              </a:rPr>
              <a:t>°</a:t>
            </a:r>
            <a:r>
              <a:rPr lang="ja-JP" altLang="en-US" sz="2400" dirty="0">
                <a:ea typeface="游ゴシック"/>
              </a:rPr>
              <a:t>）</a:t>
            </a: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r>
              <a:rPr lang="ja-JP" altLang="en-US" b="1" dirty="0">
                <a:ea typeface="游ゴシック"/>
              </a:rPr>
              <a:t>◎筋力（ＭＭＴ）右/左</a:t>
            </a:r>
          </a:p>
          <a:p>
            <a:pPr marL="0" indent="0">
              <a:buNone/>
            </a:pPr>
            <a:r>
              <a:rPr lang="ja-JP" altLang="en-US" sz="2400" dirty="0">
                <a:ea typeface="游ゴシック"/>
              </a:rPr>
              <a:t>股関節屈曲 2/</a:t>
            </a:r>
            <a:r>
              <a:rPr lang="en-US" altLang="ja-JP" sz="2400" dirty="0">
                <a:ea typeface="游ゴシック"/>
              </a:rPr>
              <a:t>5</a:t>
            </a:r>
            <a:r>
              <a:rPr lang="ja-JP" altLang="en-US" sz="2400" dirty="0">
                <a:ea typeface="游ゴシック"/>
              </a:rPr>
              <a:t>    伸展2/5    外転2/5  　内転2/5　</a:t>
            </a: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  <a:p>
            <a:pPr marL="0" indent="0">
              <a:buNone/>
            </a:pPr>
            <a:r>
              <a:rPr lang="ja-JP" altLang="en-US" b="1" dirty="0">
                <a:ea typeface="游ゴシック"/>
              </a:rPr>
              <a:t>◎疼痛（ＮＲＳ）　　</a:t>
            </a:r>
          </a:p>
          <a:p>
            <a:pPr marL="0" indent="0">
              <a:buNone/>
            </a:pPr>
            <a:r>
              <a:rPr lang="ja-JP" altLang="en-US" sz="2400" dirty="0">
                <a:ea typeface="游ゴシック"/>
              </a:rPr>
              <a:t>右10＞左0</a:t>
            </a:r>
          </a:p>
          <a:p>
            <a:pPr marL="0" indent="0">
              <a:buNone/>
            </a:pPr>
            <a:endParaRPr lang="en-US" altLang="ja-JP" sz="3000" b="1" dirty="0">
              <a:ea typeface="游ゴシック"/>
            </a:endParaRPr>
          </a:p>
          <a:p>
            <a:pPr marL="0" indent="0">
              <a:buNone/>
            </a:pPr>
            <a:r>
              <a:rPr lang="ja-JP" altLang="en-US" sz="3000" b="1" dirty="0">
                <a:ea typeface="游ゴシック"/>
              </a:rPr>
              <a:t>◎ＡＤＬ（Barthel Index）　　　</a:t>
            </a:r>
          </a:p>
          <a:p>
            <a:pPr marL="0" indent="0">
              <a:buNone/>
            </a:pPr>
            <a:r>
              <a:rPr lang="ja-JP" altLang="en-US" sz="2400" dirty="0">
                <a:ea typeface="游ゴシック"/>
              </a:rPr>
              <a:t>10点（減点項目：整容動作など）</a:t>
            </a:r>
            <a:endParaRPr lang="ja-JP" altLang="en-US" sz="2400" dirty="0">
              <a:solidFill>
                <a:srgbClr val="FF0000"/>
              </a:solidFill>
              <a:ea typeface="游ゴシック"/>
            </a:endParaRPr>
          </a:p>
          <a:p>
            <a:pPr marL="0" indent="0">
              <a:buNone/>
            </a:pPr>
            <a:endParaRPr lang="en-US" altLang="ja-JP" sz="3000" b="1" dirty="0">
              <a:ea typeface="游ゴシック"/>
            </a:endParaRPr>
          </a:p>
          <a:p>
            <a:pPr marL="0" indent="0">
              <a:buNone/>
            </a:pPr>
            <a:r>
              <a:rPr lang="ja-JP" sz="3000" b="1" dirty="0">
                <a:ea typeface="游ゴシック"/>
              </a:rPr>
              <a:t>◎</a:t>
            </a:r>
            <a:r>
              <a:rPr lang="ja-JP" altLang="en-US" sz="3000" b="1" dirty="0">
                <a:ea typeface="游ゴシック"/>
              </a:rPr>
              <a:t>歩行</a:t>
            </a:r>
            <a:endParaRPr lang="ja-JP" altLang="en-US" dirty="0">
              <a:ea typeface="游ゴシック" panose="020B0400000000000000" pitchFamily="34" charset="-128"/>
            </a:endParaRPr>
          </a:p>
          <a:p>
            <a:pPr marL="0" indent="0">
              <a:buNone/>
            </a:pPr>
            <a:r>
              <a:rPr lang="ja-JP" altLang="en-US" sz="2400" dirty="0">
                <a:ea typeface="游ゴシック"/>
              </a:rPr>
              <a:t>疼痛により</a:t>
            </a:r>
            <a:r>
              <a:rPr lang="ja-JP" sz="2400" dirty="0">
                <a:ea typeface="游ゴシック"/>
              </a:rPr>
              <a:t>右</a:t>
            </a:r>
            <a:r>
              <a:rPr lang="ja-JP" altLang="en-US" sz="2400" dirty="0">
                <a:ea typeface="游ゴシック"/>
              </a:rPr>
              <a:t>立脚期に跛行の出現あり</a:t>
            </a:r>
            <a:endParaRPr lang="ja-JP" altLang="en-US" sz="2400" dirty="0">
              <a:solidFill>
                <a:srgbClr val="FF0000"/>
              </a:solidFill>
              <a:ea typeface="游ゴシック"/>
            </a:endParaRPr>
          </a:p>
          <a:p>
            <a:pPr marL="0" indent="0">
              <a:buNone/>
            </a:pPr>
            <a:endParaRPr lang="ja-JP" altLang="en-US" sz="2400" dirty="0">
              <a:ea typeface="游ゴシック"/>
            </a:endParaRPr>
          </a:p>
          <a:p>
            <a:pPr marL="0" indent="0">
              <a:buNone/>
            </a:pPr>
            <a:endParaRPr lang="ja-JP" altLang="en-US" dirty="0"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45966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2C8E2-20AB-4FA8-B70F-9FFBA043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ea typeface="游ゴシック Light"/>
              </a:rPr>
              <a:t>問題点（</a:t>
            </a:r>
            <a:r>
              <a:rPr lang="en-US" altLang="ja-JP" b="1" dirty="0">
                <a:ea typeface="游ゴシック Light"/>
              </a:rPr>
              <a:t>ICF</a:t>
            </a:r>
            <a:r>
              <a:rPr lang="ja-JP" altLang="en-US" b="1" dirty="0">
                <a:ea typeface="游ゴシック Light"/>
              </a:rPr>
              <a:t>）・目標設定</a:t>
            </a:r>
            <a:endParaRPr lang="en-US" sz="2400" b="1" dirty="0">
              <a:ea typeface="游ゴシック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B585B-6B37-4013-BC1F-95C1FF77B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7316"/>
            <a:ext cx="10515600" cy="4619647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 sz="2200" b="1" dirty="0">
                <a:ea typeface="游ゴシック"/>
              </a:rPr>
              <a:t>心身機能・身体構造</a:t>
            </a:r>
          </a:p>
          <a:p>
            <a:pPr marL="0" indent="0">
              <a:buNone/>
            </a:pPr>
            <a:r>
              <a:rPr lang="ja-JP" altLang="en-US" sz="2200" dirty="0">
                <a:ea typeface="游ゴシック"/>
              </a:rPr>
              <a:t>＃1 疼痛　＃2　ROM制限　＃3 筋力低下　＃4バランス低下　</a:t>
            </a:r>
          </a:p>
          <a:p>
            <a:pPr marL="0" indent="0">
              <a:buNone/>
            </a:pPr>
            <a:endParaRPr lang="ja-JP" altLang="en-US" sz="2200" dirty="0">
              <a:ea typeface="游ゴシック"/>
            </a:endParaRPr>
          </a:p>
          <a:p>
            <a:pPr marL="0" indent="0">
              <a:buNone/>
            </a:pPr>
            <a:r>
              <a:rPr lang="ja-JP" altLang="en-US" sz="2200" b="1" dirty="0">
                <a:ea typeface="游ゴシック"/>
              </a:rPr>
              <a:t>活動　</a:t>
            </a:r>
          </a:p>
          <a:p>
            <a:pPr marL="0" indent="0">
              <a:buNone/>
            </a:pPr>
            <a:r>
              <a:rPr lang="ja-JP" altLang="en-US" sz="2200" dirty="0">
                <a:ea typeface="游ゴシック"/>
              </a:rPr>
              <a:t>＃5　円滑な基本動作困難（起居動作など）　＃6 歩行困難　</a:t>
            </a:r>
          </a:p>
          <a:p>
            <a:pPr marL="0" indent="0">
              <a:buNone/>
            </a:pPr>
            <a:endParaRPr lang="ja-JP" altLang="en-US" sz="2200" dirty="0">
              <a:ea typeface="游ゴシック"/>
            </a:endParaRPr>
          </a:p>
          <a:p>
            <a:pPr marL="0" indent="0">
              <a:buNone/>
            </a:pPr>
            <a:r>
              <a:rPr lang="ja-JP" altLang="en-US" sz="2200" b="1" dirty="0">
                <a:ea typeface="游ゴシック"/>
              </a:rPr>
              <a:t>参加</a:t>
            </a:r>
          </a:p>
          <a:p>
            <a:pPr marL="0" indent="0">
              <a:buNone/>
            </a:pPr>
            <a:r>
              <a:rPr lang="ja-JP" altLang="en-US" sz="2200" dirty="0">
                <a:ea typeface="游ゴシック"/>
              </a:rPr>
              <a:t>＃7　自宅退院困難　</a:t>
            </a:r>
          </a:p>
          <a:p>
            <a:pPr marL="0" indent="0">
              <a:buNone/>
            </a:pPr>
            <a:endParaRPr lang="ja-JP" altLang="en-US" sz="2200" b="1" dirty="0">
              <a:ea typeface="游ゴシック"/>
            </a:endParaRPr>
          </a:p>
          <a:p>
            <a:pPr marL="0" indent="0">
              <a:buNone/>
            </a:pPr>
            <a:r>
              <a:rPr lang="ja-JP" altLang="en-US" sz="2200" b="1" dirty="0">
                <a:ea typeface="游ゴシック"/>
              </a:rPr>
              <a:t>個人因子</a:t>
            </a:r>
            <a:r>
              <a:rPr lang="ja-JP" altLang="en-US" sz="2200" dirty="0">
                <a:ea typeface="游ゴシック"/>
              </a:rPr>
              <a:t>　</a:t>
            </a:r>
          </a:p>
          <a:p>
            <a:pPr marL="0" indent="0">
              <a:buNone/>
            </a:pPr>
            <a:r>
              <a:rPr lang="ja-JP" altLang="en-US" sz="2200" dirty="0">
                <a:ea typeface="游ゴシック"/>
              </a:rPr>
              <a:t>＃8 疼痛への強い恐怖心   </a:t>
            </a:r>
          </a:p>
          <a:p>
            <a:pPr marL="0" indent="0">
              <a:buNone/>
            </a:pPr>
            <a:endParaRPr lang="ja-JP" altLang="en-US" sz="2200" dirty="0">
              <a:ea typeface="游ゴシック"/>
            </a:endParaRPr>
          </a:p>
          <a:p>
            <a:pPr marL="0" indent="0">
              <a:buNone/>
            </a:pPr>
            <a:r>
              <a:rPr lang="ja-JP" altLang="en-US" sz="2200" b="1" dirty="0">
                <a:ea typeface="游ゴシック"/>
              </a:rPr>
              <a:t>環境因子</a:t>
            </a:r>
            <a:endParaRPr lang="ja-JP" sz="2200" b="1" dirty="0">
              <a:ea typeface="游ゴシック" panose="020B0400000000000000" pitchFamily="34" charset="-128"/>
            </a:endParaRPr>
          </a:p>
          <a:p>
            <a:pPr marL="0" indent="0">
              <a:buNone/>
            </a:pPr>
            <a:r>
              <a:rPr lang="ja-JP" altLang="en-US" sz="2200" dirty="0">
                <a:ea typeface="游ゴシック"/>
              </a:rPr>
              <a:t>＃9　独居　♭1 リハビリに意欲的</a:t>
            </a:r>
          </a:p>
          <a:p>
            <a:pPr marL="0" indent="0">
              <a:buNone/>
            </a:pPr>
            <a:endParaRPr lang="ja-JP" altLang="en-US" sz="1800" dirty="0">
              <a:solidFill>
                <a:srgbClr val="FF0000"/>
              </a:solidFill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2866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83E02-F51C-44F3-A3AA-41BD5FB77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>
                <a:ea typeface="游ゴシック Light"/>
              </a:rPr>
              <a:t>目標・介入方法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573F5-C8DF-4774-B465-3B831ECB3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931"/>
            <a:ext cx="10515600" cy="50339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ja-JP" altLang="en-US" sz="1800" dirty="0">
              <a:solidFill>
                <a:srgbClr val="FF0000"/>
              </a:solidFill>
              <a:ea typeface="游ゴシック" panose="020F0502020204030204"/>
            </a:endParaRPr>
          </a:p>
          <a:p>
            <a:pPr marL="0" indent="0">
              <a:buNone/>
            </a:pPr>
            <a:r>
              <a:rPr lang="ja-JP" altLang="en-US" sz="2000" b="1" dirty="0">
                <a:ea typeface="游ゴシック" panose="020F0502020204030204"/>
              </a:rPr>
              <a:t>◎短期目標</a:t>
            </a:r>
          </a:p>
          <a:p>
            <a:pPr marL="0" indent="0">
              <a:buNone/>
            </a:pPr>
            <a:r>
              <a:rPr lang="ja-JP" altLang="en-US" sz="2400" dirty="0">
                <a:ea typeface="游ゴシック" panose="020F0502020204030204"/>
              </a:rPr>
              <a:t>疼痛緩和、円滑な基本動作獲得、安定した杖歩行獲得</a:t>
            </a:r>
          </a:p>
          <a:p>
            <a:pPr marL="0" indent="0">
              <a:buNone/>
            </a:pPr>
            <a:endParaRPr lang="ja-JP" altLang="en-US" sz="1800" dirty="0">
              <a:ea typeface="游ゴシック" panose="020F0502020204030204"/>
            </a:endParaRPr>
          </a:p>
          <a:p>
            <a:pPr marL="0" indent="0">
              <a:buNone/>
            </a:pPr>
            <a:r>
              <a:rPr lang="ja-JP" altLang="en-US" sz="2000" b="1" dirty="0">
                <a:ea typeface="游ゴシック" panose="020F0502020204030204"/>
              </a:rPr>
              <a:t>◎長期目標</a:t>
            </a:r>
          </a:p>
          <a:p>
            <a:pPr marL="0" indent="0">
              <a:buNone/>
            </a:pPr>
            <a:r>
              <a:rPr lang="ja-JP" altLang="en-US" sz="2400" dirty="0">
                <a:ea typeface="游ゴシック" panose="020F0502020204030204"/>
              </a:rPr>
              <a:t>自宅退院</a:t>
            </a:r>
          </a:p>
          <a:p>
            <a:pPr marL="0" indent="0">
              <a:buNone/>
            </a:pPr>
            <a:endParaRPr lang="ja-JP" altLang="en-US" sz="1800" dirty="0">
              <a:ea typeface="游ゴシック" panose="020F0502020204030204"/>
            </a:endParaRPr>
          </a:p>
          <a:p>
            <a:pPr marL="0" indent="0">
              <a:buNone/>
            </a:pPr>
            <a:endParaRPr lang="ja-JP" altLang="en-US" sz="1800" dirty="0">
              <a:ea typeface="游ゴシック" panose="020F0502020204030204"/>
            </a:endParaRPr>
          </a:p>
          <a:p>
            <a:pPr marL="0" indent="0">
              <a:buNone/>
            </a:pPr>
            <a:r>
              <a:rPr lang="ja-JP" altLang="en-US" sz="1800" b="1" dirty="0">
                <a:ea typeface="游ゴシック" panose="020F0502020204030204"/>
              </a:rPr>
              <a:t>◎</a:t>
            </a:r>
            <a:r>
              <a:rPr lang="ja-JP" altLang="en-US" sz="2000" b="1" dirty="0">
                <a:ea typeface="游ゴシック" panose="020F0502020204030204"/>
              </a:rPr>
              <a:t>介入方法</a:t>
            </a:r>
          </a:p>
          <a:p>
            <a:pPr marL="0" indent="0">
              <a:buNone/>
            </a:pPr>
            <a:r>
              <a:rPr lang="ja-JP" altLang="en-US" sz="2400" dirty="0">
                <a:ea typeface="游ゴシック" panose="020F0502020204030204"/>
              </a:rPr>
              <a:t>ストレッチ、ＲＯＭ-ex、筋力増強訓練、基本動作訓練、歩行訓練など</a:t>
            </a:r>
            <a:endParaRPr lang="ja-JP" altLang="en-US" sz="1800" dirty="0">
              <a:ea typeface="游ゴシック" panose="020F0502020204030204"/>
            </a:endParaRPr>
          </a:p>
          <a:p>
            <a:pPr marL="0" indent="0">
              <a:buNone/>
            </a:pPr>
            <a:endParaRPr lang="ja-JP" altLang="en-US" sz="1800" dirty="0">
              <a:solidFill>
                <a:srgbClr val="FF0000"/>
              </a:solidFill>
              <a:ea typeface="游ゴシック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4377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922</Words>
  <Application>Microsoft Office PowerPoint</Application>
  <PresentationFormat>ワイド画面</PresentationFormat>
  <Paragraphs>125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7" baseType="lpstr">
      <vt:lpstr>游ゴシック</vt:lpstr>
      <vt:lpstr>游ゴシック Light</vt:lpstr>
      <vt:lpstr>Arial</vt:lpstr>
      <vt:lpstr>Office テーマ</vt:lpstr>
      <vt:lpstr>右大腿骨頸部骨折術後に 疼痛増強が長期化し 歩行獲得に難渋した症例を経験して</vt:lpstr>
      <vt:lpstr>〈COIの提示〉</vt:lpstr>
      <vt:lpstr>はじめに</vt:lpstr>
      <vt:lpstr>目的</vt:lpstr>
      <vt:lpstr>症例呈示</vt:lpstr>
      <vt:lpstr>現病歴（入院に至った時系列等を説明）</vt:lpstr>
      <vt:lpstr>初期評価</vt:lpstr>
      <vt:lpstr>問題点（ICF）・目標設定</vt:lpstr>
      <vt:lpstr>目標・介入方法</vt:lpstr>
      <vt:lpstr>最終評価（変化点を赤で記載）</vt:lpstr>
      <vt:lpstr>考察</vt:lpstr>
      <vt:lpstr>まとめ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桑江　豊</dc:creator>
  <cp:lastModifiedBy>川辺 大介</cp:lastModifiedBy>
  <cp:revision>683</cp:revision>
  <dcterms:created xsi:type="dcterms:W3CDTF">2021-02-26T08:20:44Z</dcterms:created>
  <dcterms:modified xsi:type="dcterms:W3CDTF">2021-03-23T15:16:10Z</dcterms:modified>
</cp:coreProperties>
</file>