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89" r:id="rId2"/>
    <p:sldId id="288" r:id="rId3"/>
    <p:sldId id="287" r:id="rId4"/>
    <p:sldId id="286" r:id="rId5"/>
    <p:sldId id="285" r:id="rId6"/>
    <p:sldId id="290" r:id="rId7"/>
    <p:sldId id="291" r:id="rId8"/>
    <p:sldId id="284" r:id="rId9"/>
    <p:sldId id="283" r:id="rId10"/>
    <p:sldId id="282" r:id="rId1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8289CC-F197-1145-9FBB-18293DDDC4E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8CD46B7-6B89-1044-8584-01FE3B2B7F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E74FB03-C416-2F47-A185-1DFAFA616D80}"/>
              </a:ext>
            </a:extLst>
          </p:cNvPr>
          <p:cNvSpPr>
            <a:spLocks noGrp="1"/>
          </p:cNvSpPr>
          <p:nvPr>
            <p:ph type="dt" sz="half" idx="10"/>
          </p:nvPr>
        </p:nvSpPr>
        <p:spPr/>
        <p:txBody>
          <a:bodyPr/>
          <a:lstStyle/>
          <a:p>
            <a:fld id="{2519B983-035D-3442-96D0-79928FBF3BB4}" type="datetimeFigureOut">
              <a:rPr kumimoji="1" lang="ja-JP" altLang="en-US" smtClean="0"/>
              <a:t>2021/3/24</a:t>
            </a:fld>
            <a:endParaRPr kumimoji="1" lang="ja-JP" altLang="en-US"/>
          </a:p>
        </p:txBody>
      </p:sp>
      <p:sp>
        <p:nvSpPr>
          <p:cNvPr id="5" name="フッター プレースホルダー 4">
            <a:extLst>
              <a:ext uri="{FF2B5EF4-FFF2-40B4-BE49-F238E27FC236}">
                <a16:creationId xmlns:a16="http://schemas.microsoft.com/office/drawing/2014/main" id="{40F073CB-9A2D-4741-9CB9-CEA6B7793B9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DD44C01-AAFF-A24C-8BC5-53F1F0AB23FD}"/>
              </a:ext>
            </a:extLst>
          </p:cNvPr>
          <p:cNvSpPr>
            <a:spLocks noGrp="1"/>
          </p:cNvSpPr>
          <p:nvPr>
            <p:ph type="sldNum" sz="quarter" idx="12"/>
          </p:nvPr>
        </p:nvSpPr>
        <p:spPr/>
        <p:txBody>
          <a:bodyPr/>
          <a:lstStyle/>
          <a:p>
            <a:fld id="{F0A917E9-9EFB-284A-8DFE-A932AAD0427F}" type="slidenum">
              <a:rPr kumimoji="1" lang="ja-JP" altLang="en-US" smtClean="0"/>
              <a:t>‹#›</a:t>
            </a:fld>
            <a:endParaRPr kumimoji="1" lang="ja-JP" altLang="en-US"/>
          </a:p>
        </p:txBody>
      </p:sp>
    </p:spTree>
    <p:extLst>
      <p:ext uri="{BB962C8B-B14F-4D97-AF65-F5344CB8AC3E}">
        <p14:creationId xmlns:p14="http://schemas.microsoft.com/office/powerpoint/2010/main" val="4050626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7A8EF-3FB3-F141-8828-867DDE9E40C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15C642C-CCF9-6A4C-9ECB-BD58ECA6CB4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F535125-070B-8644-BC2E-3299C92A1A33}"/>
              </a:ext>
            </a:extLst>
          </p:cNvPr>
          <p:cNvSpPr>
            <a:spLocks noGrp="1"/>
          </p:cNvSpPr>
          <p:nvPr>
            <p:ph type="dt" sz="half" idx="10"/>
          </p:nvPr>
        </p:nvSpPr>
        <p:spPr/>
        <p:txBody>
          <a:bodyPr/>
          <a:lstStyle/>
          <a:p>
            <a:fld id="{2519B983-035D-3442-96D0-79928FBF3BB4}" type="datetimeFigureOut">
              <a:rPr kumimoji="1" lang="ja-JP" altLang="en-US" smtClean="0"/>
              <a:t>2021/3/24</a:t>
            </a:fld>
            <a:endParaRPr kumimoji="1" lang="ja-JP" altLang="en-US"/>
          </a:p>
        </p:txBody>
      </p:sp>
      <p:sp>
        <p:nvSpPr>
          <p:cNvPr id="5" name="フッター プレースホルダー 4">
            <a:extLst>
              <a:ext uri="{FF2B5EF4-FFF2-40B4-BE49-F238E27FC236}">
                <a16:creationId xmlns:a16="http://schemas.microsoft.com/office/drawing/2014/main" id="{E35F4DC5-E6F8-A94C-9701-CD78659312C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E690F7C-FC36-2F45-AB77-D235A4C49A20}"/>
              </a:ext>
            </a:extLst>
          </p:cNvPr>
          <p:cNvSpPr>
            <a:spLocks noGrp="1"/>
          </p:cNvSpPr>
          <p:nvPr>
            <p:ph type="sldNum" sz="quarter" idx="12"/>
          </p:nvPr>
        </p:nvSpPr>
        <p:spPr/>
        <p:txBody>
          <a:bodyPr/>
          <a:lstStyle/>
          <a:p>
            <a:fld id="{F0A917E9-9EFB-284A-8DFE-A932AAD0427F}" type="slidenum">
              <a:rPr kumimoji="1" lang="ja-JP" altLang="en-US" smtClean="0"/>
              <a:t>‹#›</a:t>
            </a:fld>
            <a:endParaRPr kumimoji="1" lang="ja-JP" altLang="en-US"/>
          </a:p>
        </p:txBody>
      </p:sp>
    </p:spTree>
    <p:extLst>
      <p:ext uri="{BB962C8B-B14F-4D97-AF65-F5344CB8AC3E}">
        <p14:creationId xmlns:p14="http://schemas.microsoft.com/office/powerpoint/2010/main" val="3952825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99E145A-48F8-5749-B050-586875E6CCB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FEDBBD3-B638-C143-BE20-3F83EC8E42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81248E1-931F-624A-B17F-946C99176388}"/>
              </a:ext>
            </a:extLst>
          </p:cNvPr>
          <p:cNvSpPr>
            <a:spLocks noGrp="1"/>
          </p:cNvSpPr>
          <p:nvPr>
            <p:ph type="dt" sz="half" idx="10"/>
          </p:nvPr>
        </p:nvSpPr>
        <p:spPr/>
        <p:txBody>
          <a:bodyPr/>
          <a:lstStyle/>
          <a:p>
            <a:fld id="{2519B983-035D-3442-96D0-79928FBF3BB4}" type="datetimeFigureOut">
              <a:rPr kumimoji="1" lang="ja-JP" altLang="en-US" smtClean="0"/>
              <a:t>2021/3/24</a:t>
            </a:fld>
            <a:endParaRPr kumimoji="1" lang="ja-JP" altLang="en-US"/>
          </a:p>
        </p:txBody>
      </p:sp>
      <p:sp>
        <p:nvSpPr>
          <p:cNvPr id="5" name="フッター プレースホルダー 4">
            <a:extLst>
              <a:ext uri="{FF2B5EF4-FFF2-40B4-BE49-F238E27FC236}">
                <a16:creationId xmlns:a16="http://schemas.microsoft.com/office/drawing/2014/main" id="{55DB5023-B609-184D-B2BF-B0C8E4ECBE2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4BD36B9-BE05-1D4D-A819-B3DAE90C72D9}"/>
              </a:ext>
            </a:extLst>
          </p:cNvPr>
          <p:cNvSpPr>
            <a:spLocks noGrp="1"/>
          </p:cNvSpPr>
          <p:nvPr>
            <p:ph type="sldNum" sz="quarter" idx="12"/>
          </p:nvPr>
        </p:nvSpPr>
        <p:spPr/>
        <p:txBody>
          <a:bodyPr/>
          <a:lstStyle/>
          <a:p>
            <a:fld id="{F0A917E9-9EFB-284A-8DFE-A932AAD0427F}" type="slidenum">
              <a:rPr kumimoji="1" lang="ja-JP" altLang="en-US" smtClean="0"/>
              <a:t>‹#›</a:t>
            </a:fld>
            <a:endParaRPr kumimoji="1" lang="ja-JP" altLang="en-US"/>
          </a:p>
        </p:txBody>
      </p:sp>
    </p:spTree>
    <p:extLst>
      <p:ext uri="{BB962C8B-B14F-4D97-AF65-F5344CB8AC3E}">
        <p14:creationId xmlns:p14="http://schemas.microsoft.com/office/powerpoint/2010/main" val="3008519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8AC47A-4985-FC4F-84F5-929A8EB9ADB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B03582A-A9E5-8441-9EA1-28E7FBE7451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2CE3B48-B986-B04C-B96D-A2EA8B7BCA22}"/>
              </a:ext>
            </a:extLst>
          </p:cNvPr>
          <p:cNvSpPr>
            <a:spLocks noGrp="1"/>
          </p:cNvSpPr>
          <p:nvPr>
            <p:ph type="dt" sz="half" idx="10"/>
          </p:nvPr>
        </p:nvSpPr>
        <p:spPr/>
        <p:txBody>
          <a:bodyPr/>
          <a:lstStyle/>
          <a:p>
            <a:fld id="{2519B983-035D-3442-96D0-79928FBF3BB4}" type="datetimeFigureOut">
              <a:rPr kumimoji="1" lang="ja-JP" altLang="en-US" smtClean="0"/>
              <a:t>2021/3/24</a:t>
            </a:fld>
            <a:endParaRPr kumimoji="1" lang="ja-JP" altLang="en-US"/>
          </a:p>
        </p:txBody>
      </p:sp>
      <p:sp>
        <p:nvSpPr>
          <p:cNvPr id="5" name="フッター プレースホルダー 4">
            <a:extLst>
              <a:ext uri="{FF2B5EF4-FFF2-40B4-BE49-F238E27FC236}">
                <a16:creationId xmlns:a16="http://schemas.microsoft.com/office/drawing/2014/main" id="{C07E48E6-DD50-8B48-BC88-2801CECF36E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A879AB1-C1EA-374B-9DF3-638299A3BE8F}"/>
              </a:ext>
            </a:extLst>
          </p:cNvPr>
          <p:cNvSpPr>
            <a:spLocks noGrp="1"/>
          </p:cNvSpPr>
          <p:nvPr>
            <p:ph type="sldNum" sz="quarter" idx="12"/>
          </p:nvPr>
        </p:nvSpPr>
        <p:spPr/>
        <p:txBody>
          <a:bodyPr/>
          <a:lstStyle/>
          <a:p>
            <a:fld id="{F0A917E9-9EFB-284A-8DFE-A932AAD0427F}" type="slidenum">
              <a:rPr kumimoji="1" lang="ja-JP" altLang="en-US" smtClean="0"/>
              <a:t>‹#›</a:t>
            </a:fld>
            <a:endParaRPr kumimoji="1" lang="ja-JP" altLang="en-US"/>
          </a:p>
        </p:txBody>
      </p:sp>
    </p:spTree>
    <p:extLst>
      <p:ext uri="{BB962C8B-B14F-4D97-AF65-F5344CB8AC3E}">
        <p14:creationId xmlns:p14="http://schemas.microsoft.com/office/powerpoint/2010/main" val="4016838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76828F-117A-CE40-BD0B-CFB57A836BB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589BFD-E05C-5445-B5A4-A80931B3CA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7091CF2-692B-0747-A902-88B1F1D63ED7}"/>
              </a:ext>
            </a:extLst>
          </p:cNvPr>
          <p:cNvSpPr>
            <a:spLocks noGrp="1"/>
          </p:cNvSpPr>
          <p:nvPr>
            <p:ph type="dt" sz="half" idx="10"/>
          </p:nvPr>
        </p:nvSpPr>
        <p:spPr/>
        <p:txBody>
          <a:bodyPr/>
          <a:lstStyle/>
          <a:p>
            <a:fld id="{2519B983-035D-3442-96D0-79928FBF3BB4}" type="datetimeFigureOut">
              <a:rPr kumimoji="1" lang="ja-JP" altLang="en-US" smtClean="0"/>
              <a:t>2021/3/24</a:t>
            </a:fld>
            <a:endParaRPr kumimoji="1" lang="ja-JP" altLang="en-US"/>
          </a:p>
        </p:txBody>
      </p:sp>
      <p:sp>
        <p:nvSpPr>
          <p:cNvPr id="5" name="フッター プレースホルダー 4">
            <a:extLst>
              <a:ext uri="{FF2B5EF4-FFF2-40B4-BE49-F238E27FC236}">
                <a16:creationId xmlns:a16="http://schemas.microsoft.com/office/drawing/2014/main" id="{E5F4F3FE-BB1D-5345-AC28-21EB4867F5C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DE35C27-8088-884E-9BB1-0A7FEDB35AA5}"/>
              </a:ext>
            </a:extLst>
          </p:cNvPr>
          <p:cNvSpPr>
            <a:spLocks noGrp="1"/>
          </p:cNvSpPr>
          <p:nvPr>
            <p:ph type="sldNum" sz="quarter" idx="12"/>
          </p:nvPr>
        </p:nvSpPr>
        <p:spPr/>
        <p:txBody>
          <a:bodyPr/>
          <a:lstStyle/>
          <a:p>
            <a:fld id="{F0A917E9-9EFB-284A-8DFE-A932AAD0427F}" type="slidenum">
              <a:rPr kumimoji="1" lang="ja-JP" altLang="en-US" smtClean="0"/>
              <a:t>‹#›</a:t>
            </a:fld>
            <a:endParaRPr kumimoji="1" lang="ja-JP" altLang="en-US"/>
          </a:p>
        </p:txBody>
      </p:sp>
    </p:spTree>
    <p:extLst>
      <p:ext uri="{BB962C8B-B14F-4D97-AF65-F5344CB8AC3E}">
        <p14:creationId xmlns:p14="http://schemas.microsoft.com/office/powerpoint/2010/main" val="3571305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08EEAF-3706-F144-A33D-59E2C426526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3B166FB-D116-5842-A975-4B8FF6D8140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63429F9-A477-EA44-B7E1-E819BEE8D36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79BF388-4D5D-5548-B01F-089A0D01453D}"/>
              </a:ext>
            </a:extLst>
          </p:cNvPr>
          <p:cNvSpPr>
            <a:spLocks noGrp="1"/>
          </p:cNvSpPr>
          <p:nvPr>
            <p:ph type="dt" sz="half" idx="10"/>
          </p:nvPr>
        </p:nvSpPr>
        <p:spPr/>
        <p:txBody>
          <a:bodyPr/>
          <a:lstStyle/>
          <a:p>
            <a:fld id="{2519B983-035D-3442-96D0-79928FBF3BB4}" type="datetimeFigureOut">
              <a:rPr kumimoji="1" lang="ja-JP" altLang="en-US" smtClean="0"/>
              <a:t>2021/3/24</a:t>
            </a:fld>
            <a:endParaRPr kumimoji="1" lang="ja-JP" altLang="en-US"/>
          </a:p>
        </p:txBody>
      </p:sp>
      <p:sp>
        <p:nvSpPr>
          <p:cNvPr id="6" name="フッター プレースホルダー 5">
            <a:extLst>
              <a:ext uri="{FF2B5EF4-FFF2-40B4-BE49-F238E27FC236}">
                <a16:creationId xmlns:a16="http://schemas.microsoft.com/office/drawing/2014/main" id="{F9063E53-EE0A-E644-BAEA-B739EC91220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693DA59-C655-F94C-AC1F-18A6F7B5309C}"/>
              </a:ext>
            </a:extLst>
          </p:cNvPr>
          <p:cNvSpPr>
            <a:spLocks noGrp="1"/>
          </p:cNvSpPr>
          <p:nvPr>
            <p:ph type="sldNum" sz="quarter" idx="12"/>
          </p:nvPr>
        </p:nvSpPr>
        <p:spPr/>
        <p:txBody>
          <a:bodyPr/>
          <a:lstStyle/>
          <a:p>
            <a:fld id="{F0A917E9-9EFB-284A-8DFE-A932AAD0427F}" type="slidenum">
              <a:rPr kumimoji="1" lang="ja-JP" altLang="en-US" smtClean="0"/>
              <a:t>‹#›</a:t>
            </a:fld>
            <a:endParaRPr kumimoji="1" lang="ja-JP" altLang="en-US"/>
          </a:p>
        </p:txBody>
      </p:sp>
    </p:spTree>
    <p:extLst>
      <p:ext uri="{BB962C8B-B14F-4D97-AF65-F5344CB8AC3E}">
        <p14:creationId xmlns:p14="http://schemas.microsoft.com/office/powerpoint/2010/main" val="3311420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F2FEFB-9639-BE40-AF41-433DCF3B602A}"/>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8387844-3A3B-F543-ACF1-79E6740EA5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8B621FD-6498-BF48-A582-EF04EB88CC3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D75E847-6C19-FE45-9376-9EDE4ED223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571DE28-AF1E-2542-9980-9B47F0CAAF8F}"/>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B347B9B-7D3B-414B-AE82-3E3E56ACA0E3}"/>
              </a:ext>
            </a:extLst>
          </p:cNvPr>
          <p:cNvSpPr>
            <a:spLocks noGrp="1"/>
          </p:cNvSpPr>
          <p:nvPr>
            <p:ph type="dt" sz="half" idx="10"/>
          </p:nvPr>
        </p:nvSpPr>
        <p:spPr/>
        <p:txBody>
          <a:bodyPr/>
          <a:lstStyle/>
          <a:p>
            <a:fld id="{2519B983-035D-3442-96D0-79928FBF3BB4}" type="datetimeFigureOut">
              <a:rPr kumimoji="1" lang="ja-JP" altLang="en-US" smtClean="0"/>
              <a:t>2021/3/24</a:t>
            </a:fld>
            <a:endParaRPr kumimoji="1" lang="ja-JP" altLang="en-US"/>
          </a:p>
        </p:txBody>
      </p:sp>
      <p:sp>
        <p:nvSpPr>
          <p:cNvPr id="8" name="フッター プレースホルダー 7">
            <a:extLst>
              <a:ext uri="{FF2B5EF4-FFF2-40B4-BE49-F238E27FC236}">
                <a16:creationId xmlns:a16="http://schemas.microsoft.com/office/drawing/2014/main" id="{B82DEE77-7983-3D45-B7C2-4CA831C6961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9E04BF0-EBCA-7645-A82D-B7C0A17687A9}"/>
              </a:ext>
            </a:extLst>
          </p:cNvPr>
          <p:cNvSpPr>
            <a:spLocks noGrp="1"/>
          </p:cNvSpPr>
          <p:nvPr>
            <p:ph type="sldNum" sz="quarter" idx="12"/>
          </p:nvPr>
        </p:nvSpPr>
        <p:spPr/>
        <p:txBody>
          <a:bodyPr/>
          <a:lstStyle/>
          <a:p>
            <a:fld id="{F0A917E9-9EFB-284A-8DFE-A932AAD0427F}" type="slidenum">
              <a:rPr kumimoji="1" lang="ja-JP" altLang="en-US" smtClean="0"/>
              <a:t>‹#›</a:t>
            </a:fld>
            <a:endParaRPr kumimoji="1" lang="ja-JP" altLang="en-US"/>
          </a:p>
        </p:txBody>
      </p:sp>
    </p:spTree>
    <p:extLst>
      <p:ext uri="{BB962C8B-B14F-4D97-AF65-F5344CB8AC3E}">
        <p14:creationId xmlns:p14="http://schemas.microsoft.com/office/powerpoint/2010/main" val="3550281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40C208-5D1A-AD43-B0D7-839C4BD80FD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1CA3199-42FE-3546-BE2A-5EBF399DB8BC}"/>
              </a:ext>
            </a:extLst>
          </p:cNvPr>
          <p:cNvSpPr>
            <a:spLocks noGrp="1"/>
          </p:cNvSpPr>
          <p:nvPr>
            <p:ph type="dt" sz="half" idx="10"/>
          </p:nvPr>
        </p:nvSpPr>
        <p:spPr/>
        <p:txBody>
          <a:bodyPr/>
          <a:lstStyle/>
          <a:p>
            <a:fld id="{2519B983-035D-3442-96D0-79928FBF3BB4}" type="datetimeFigureOut">
              <a:rPr kumimoji="1" lang="ja-JP" altLang="en-US" smtClean="0"/>
              <a:t>2021/3/24</a:t>
            </a:fld>
            <a:endParaRPr kumimoji="1" lang="ja-JP" altLang="en-US"/>
          </a:p>
        </p:txBody>
      </p:sp>
      <p:sp>
        <p:nvSpPr>
          <p:cNvPr id="4" name="フッター プレースホルダー 3">
            <a:extLst>
              <a:ext uri="{FF2B5EF4-FFF2-40B4-BE49-F238E27FC236}">
                <a16:creationId xmlns:a16="http://schemas.microsoft.com/office/drawing/2014/main" id="{3F719E1D-AFE6-C846-9F5B-2C23C3B8E0F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E12AEBA-776E-054F-9732-0069B8C3B989}"/>
              </a:ext>
            </a:extLst>
          </p:cNvPr>
          <p:cNvSpPr>
            <a:spLocks noGrp="1"/>
          </p:cNvSpPr>
          <p:nvPr>
            <p:ph type="sldNum" sz="quarter" idx="12"/>
          </p:nvPr>
        </p:nvSpPr>
        <p:spPr/>
        <p:txBody>
          <a:bodyPr/>
          <a:lstStyle/>
          <a:p>
            <a:fld id="{F0A917E9-9EFB-284A-8DFE-A932AAD0427F}" type="slidenum">
              <a:rPr kumimoji="1" lang="ja-JP" altLang="en-US" smtClean="0"/>
              <a:t>‹#›</a:t>
            </a:fld>
            <a:endParaRPr kumimoji="1" lang="ja-JP" altLang="en-US"/>
          </a:p>
        </p:txBody>
      </p:sp>
    </p:spTree>
    <p:extLst>
      <p:ext uri="{BB962C8B-B14F-4D97-AF65-F5344CB8AC3E}">
        <p14:creationId xmlns:p14="http://schemas.microsoft.com/office/powerpoint/2010/main" val="3876224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CC5CC7C-A5FB-8A4A-B76D-48A4AD73592E}"/>
              </a:ext>
            </a:extLst>
          </p:cNvPr>
          <p:cNvSpPr>
            <a:spLocks noGrp="1"/>
          </p:cNvSpPr>
          <p:nvPr>
            <p:ph type="dt" sz="half" idx="10"/>
          </p:nvPr>
        </p:nvSpPr>
        <p:spPr/>
        <p:txBody>
          <a:bodyPr/>
          <a:lstStyle/>
          <a:p>
            <a:fld id="{2519B983-035D-3442-96D0-79928FBF3BB4}" type="datetimeFigureOut">
              <a:rPr kumimoji="1" lang="ja-JP" altLang="en-US" smtClean="0"/>
              <a:t>2021/3/24</a:t>
            </a:fld>
            <a:endParaRPr kumimoji="1" lang="ja-JP" altLang="en-US"/>
          </a:p>
        </p:txBody>
      </p:sp>
      <p:sp>
        <p:nvSpPr>
          <p:cNvPr id="3" name="フッター プレースホルダー 2">
            <a:extLst>
              <a:ext uri="{FF2B5EF4-FFF2-40B4-BE49-F238E27FC236}">
                <a16:creationId xmlns:a16="http://schemas.microsoft.com/office/drawing/2014/main" id="{4364F5E1-C038-EF41-9BDB-6690CDCDED7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82B5D52-B5D0-414E-BF64-E8EB0EE64F36}"/>
              </a:ext>
            </a:extLst>
          </p:cNvPr>
          <p:cNvSpPr>
            <a:spLocks noGrp="1"/>
          </p:cNvSpPr>
          <p:nvPr>
            <p:ph type="sldNum" sz="quarter" idx="12"/>
          </p:nvPr>
        </p:nvSpPr>
        <p:spPr/>
        <p:txBody>
          <a:bodyPr/>
          <a:lstStyle/>
          <a:p>
            <a:fld id="{F0A917E9-9EFB-284A-8DFE-A932AAD0427F}" type="slidenum">
              <a:rPr kumimoji="1" lang="ja-JP" altLang="en-US" smtClean="0"/>
              <a:t>‹#›</a:t>
            </a:fld>
            <a:endParaRPr kumimoji="1" lang="ja-JP" altLang="en-US"/>
          </a:p>
        </p:txBody>
      </p:sp>
    </p:spTree>
    <p:extLst>
      <p:ext uri="{BB962C8B-B14F-4D97-AF65-F5344CB8AC3E}">
        <p14:creationId xmlns:p14="http://schemas.microsoft.com/office/powerpoint/2010/main" val="870825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3DF378-C870-BC43-80C0-13CCD16A30E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54F7CF2-C537-8D40-8156-D187530762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A4CA9A0-4A92-9F45-B94E-DCD39E6030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45C1E7C-A8E5-A84F-B766-CCA275592057}"/>
              </a:ext>
            </a:extLst>
          </p:cNvPr>
          <p:cNvSpPr>
            <a:spLocks noGrp="1"/>
          </p:cNvSpPr>
          <p:nvPr>
            <p:ph type="dt" sz="half" idx="10"/>
          </p:nvPr>
        </p:nvSpPr>
        <p:spPr/>
        <p:txBody>
          <a:bodyPr/>
          <a:lstStyle/>
          <a:p>
            <a:fld id="{2519B983-035D-3442-96D0-79928FBF3BB4}" type="datetimeFigureOut">
              <a:rPr kumimoji="1" lang="ja-JP" altLang="en-US" smtClean="0"/>
              <a:t>2021/3/24</a:t>
            </a:fld>
            <a:endParaRPr kumimoji="1" lang="ja-JP" altLang="en-US"/>
          </a:p>
        </p:txBody>
      </p:sp>
      <p:sp>
        <p:nvSpPr>
          <p:cNvPr id="6" name="フッター プレースホルダー 5">
            <a:extLst>
              <a:ext uri="{FF2B5EF4-FFF2-40B4-BE49-F238E27FC236}">
                <a16:creationId xmlns:a16="http://schemas.microsoft.com/office/drawing/2014/main" id="{97C6E0ED-7DBB-A84E-8197-EC913471FD6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9F7DB5D-7328-F146-9481-04D26BE94A23}"/>
              </a:ext>
            </a:extLst>
          </p:cNvPr>
          <p:cNvSpPr>
            <a:spLocks noGrp="1"/>
          </p:cNvSpPr>
          <p:nvPr>
            <p:ph type="sldNum" sz="quarter" idx="12"/>
          </p:nvPr>
        </p:nvSpPr>
        <p:spPr/>
        <p:txBody>
          <a:bodyPr/>
          <a:lstStyle/>
          <a:p>
            <a:fld id="{F0A917E9-9EFB-284A-8DFE-A932AAD0427F}" type="slidenum">
              <a:rPr kumimoji="1" lang="ja-JP" altLang="en-US" smtClean="0"/>
              <a:t>‹#›</a:t>
            </a:fld>
            <a:endParaRPr kumimoji="1" lang="ja-JP" altLang="en-US"/>
          </a:p>
        </p:txBody>
      </p:sp>
    </p:spTree>
    <p:extLst>
      <p:ext uri="{BB962C8B-B14F-4D97-AF65-F5344CB8AC3E}">
        <p14:creationId xmlns:p14="http://schemas.microsoft.com/office/powerpoint/2010/main" val="1869829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FD43CB-6972-CB4A-AA51-8F01F36F3F3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B80C5D7-4609-6645-A87F-0F0DF56915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2136FF6-B719-5646-91E2-F1CF177C67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CA49B4F-ED3B-5043-BF20-47E6817B0BA6}"/>
              </a:ext>
            </a:extLst>
          </p:cNvPr>
          <p:cNvSpPr>
            <a:spLocks noGrp="1"/>
          </p:cNvSpPr>
          <p:nvPr>
            <p:ph type="dt" sz="half" idx="10"/>
          </p:nvPr>
        </p:nvSpPr>
        <p:spPr/>
        <p:txBody>
          <a:bodyPr/>
          <a:lstStyle/>
          <a:p>
            <a:fld id="{2519B983-035D-3442-96D0-79928FBF3BB4}" type="datetimeFigureOut">
              <a:rPr kumimoji="1" lang="ja-JP" altLang="en-US" smtClean="0"/>
              <a:t>2021/3/24</a:t>
            </a:fld>
            <a:endParaRPr kumimoji="1" lang="ja-JP" altLang="en-US"/>
          </a:p>
        </p:txBody>
      </p:sp>
      <p:sp>
        <p:nvSpPr>
          <p:cNvPr id="6" name="フッター プレースホルダー 5">
            <a:extLst>
              <a:ext uri="{FF2B5EF4-FFF2-40B4-BE49-F238E27FC236}">
                <a16:creationId xmlns:a16="http://schemas.microsoft.com/office/drawing/2014/main" id="{B6E5DD29-BD80-9444-A8C5-3430BA3FF50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0C62E47-5852-084F-A100-5DAA72748994}"/>
              </a:ext>
            </a:extLst>
          </p:cNvPr>
          <p:cNvSpPr>
            <a:spLocks noGrp="1"/>
          </p:cNvSpPr>
          <p:nvPr>
            <p:ph type="sldNum" sz="quarter" idx="12"/>
          </p:nvPr>
        </p:nvSpPr>
        <p:spPr/>
        <p:txBody>
          <a:bodyPr/>
          <a:lstStyle/>
          <a:p>
            <a:fld id="{F0A917E9-9EFB-284A-8DFE-A932AAD0427F}" type="slidenum">
              <a:rPr kumimoji="1" lang="ja-JP" altLang="en-US" smtClean="0"/>
              <a:t>‹#›</a:t>
            </a:fld>
            <a:endParaRPr kumimoji="1" lang="ja-JP" altLang="en-US"/>
          </a:p>
        </p:txBody>
      </p:sp>
    </p:spTree>
    <p:extLst>
      <p:ext uri="{BB962C8B-B14F-4D97-AF65-F5344CB8AC3E}">
        <p14:creationId xmlns:p14="http://schemas.microsoft.com/office/powerpoint/2010/main" val="3610847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13E554F-E485-FF46-A7E6-CD20F7DE33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30AA032-2F01-A74E-9382-179BBC4DED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A4C4A07-D9C9-B94B-86CE-B2B5EF74F6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19B983-035D-3442-96D0-79928FBF3BB4}" type="datetimeFigureOut">
              <a:rPr kumimoji="1" lang="ja-JP" altLang="en-US" smtClean="0"/>
              <a:t>2021/3/24</a:t>
            </a:fld>
            <a:endParaRPr kumimoji="1" lang="ja-JP" altLang="en-US"/>
          </a:p>
        </p:txBody>
      </p:sp>
      <p:sp>
        <p:nvSpPr>
          <p:cNvPr id="5" name="フッター プレースホルダー 4">
            <a:extLst>
              <a:ext uri="{FF2B5EF4-FFF2-40B4-BE49-F238E27FC236}">
                <a16:creationId xmlns:a16="http://schemas.microsoft.com/office/drawing/2014/main" id="{A016B5C9-6841-9A48-B8C7-F33EED3562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74D1F79-260C-E445-B264-26C7698071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A917E9-9EFB-284A-8DFE-A932AAD0427F}" type="slidenum">
              <a:rPr kumimoji="1" lang="ja-JP" altLang="en-US" smtClean="0"/>
              <a:t>‹#›</a:t>
            </a:fld>
            <a:endParaRPr kumimoji="1" lang="ja-JP" altLang="en-US"/>
          </a:p>
        </p:txBody>
      </p:sp>
    </p:spTree>
    <p:extLst>
      <p:ext uri="{BB962C8B-B14F-4D97-AF65-F5344CB8AC3E}">
        <p14:creationId xmlns:p14="http://schemas.microsoft.com/office/powerpoint/2010/main" val="9526916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9CC44B5-53F9-4F03-9EEB-4C3C821A6F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1A3688C8-DFCE-4CCD-BCF0-5FB239E507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30410"/>
            <a:ext cx="7005134" cy="4827590"/>
          </a:xfrm>
          <a:custGeom>
            <a:avLst/>
            <a:gdLst>
              <a:gd name="connsiteX0" fmla="*/ 1974535 w 7005134"/>
              <a:gd name="connsiteY0" fmla="*/ 0 h 4827590"/>
              <a:gd name="connsiteX1" fmla="*/ 7003848 w 7005134"/>
              <a:gd name="connsiteY1" fmla="*/ 4776721 h 4827590"/>
              <a:gd name="connsiteX2" fmla="*/ 7005134 w 7005134"/>
              <a:gd name="connsiteY2" fmla="*/ 4827590 h 4827590"/>
              <a:gd name="connsiteX3" fmla="*/ 0 w 7005134"/>
              <a:gd name="connsiteY3" fmla="*/ 4827590 h 4827590"/>
              <a:gd name="connsiteX4" fmla="*/ 0 w 7005134"/>
              <a:gd name="connsiteY4" fmla="*/ 402231 h 4827590"/>
              <a:gd name="connsiteX5" fmla="*/ 14349 w 7005134"/>
              <a:gd name="connsiteY5" fmla="*/ 395744 h 4827590"/>
              <a:gd name="connsiteX6" fmla="*/ 1974535 w 7005134"/>
              <a:gd name="connsiteY6" fmla="*/ 0 h 4827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05134" h="4827590">
                <a:moveTo>
                  <a:pt x="1974535" y="0"/>
                </a:moveTo>
                <a:cubicBezTo>
                  <a:pt x="4668853" y="0"/>
                  <a:pt x="6868971" y="2115921"/>
                  <a:pt x="7003848" y="4776721"/>
                </a:cubicBezTo>
                <a:lnTo>
                  <a:pt x="7005134" y="4827590"/>
                </a:lnTo>
                <a:lnTo>
                  <a:pt x="0" y="4827590"/>
                </a:lnTo>
                <a:lnTo>
                  <a:pt x="0" y="402231"/>
                </a:lnTo>
                <a:lnTo>
                  <a:pt x="14349" y="395744"/>
                </a:lnTo>
                <a:cubicBezTo>
                  <a:pt x="616832" y="140915"/>
                  <a:pt x="1279227" y="0"/>
                  <a:pt x="1974535" y="0"/>
                </a:cubicBezTo>
                <a:close/>
              </a:path>
            </a:pathLst>
          </a:cu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C942346C-7BD0-614D-881B-3FA91F799744}"/>
              </a:ext>
            </a:extLst>
          </p:cNvPr>
          <p:cNvSpPr>
            <a:spLocks noGrp="1"/>
          </p:cNvSpPr>
          <p:nvPr>
            <p:ph type="ctrTitle"/>
          </p:nvPr>
        </p:nvSpPr>
        <p:spPr>
          <a:xfrm>
            <a:off x="534786" y="845272"/>
            <a:ext cx="11133512" cy="2387600"/>
          </a:xfrm>
        </p:spPr>
        <p:txBody>
          <a:bodyPr vert="horz" lIns="91440" tIns="45720" rIns="91440" bIns="45720" rtlCol="0" anchor="b">
            <a:noAutofit/>
          </a:bodyPr>
          <a:lstStyle/>
          <a:p>
            <a:pPr algn="l"/>
            <a:r>
              <a:rPr lang="ja-JP" sz="4400">
                <a:ea typeface="+mj-lt"/>
                <a:cs typeface="+mj-lt"/>
              </a:rPr>
              <a:t>脳卒中片麻痺者における</a:t>
            </a:r>
            <a:br>
              <a:rPr lang="ja-JP" altLang="en-US" sz="4400" dirty="0">
                <a:ea typeface="+mj-lt"/>
                <a:cs typeface="+mj-lt"/>
              </a:rPr>
            </a:br>
            <a:r>
              <a:rPr lang="ja-JP" sz="4400">
                <a:ea typeface="+mj-lt"/>
                <a:cs typeface="+mj-lt"/>
              </a:rPr>
              <a:t>ワイヤレスモーションセンサを用いた</a:t>
            </a:r>
            <a:br>
              <a:rPr lang="ja-JP" altLang="en-US" sz="4400" dirty="0">
                <a:ea typeface="+mj-lt"/>
                <a:cs typeface="+mj-lt"/>
              </a:rPr>
            </a:br>
            <a:r>
              <a:rPr lang="ja-JP" sz="4400">
                <a:ea typeface="+mj-lt"/>
                <a:cs typeface="+mj-lt"/>
              </a:rPr>
              <a:t>Four Square Step Testの有用性の検</a:t>
            </a:r>
            <a:r>
              <a:rPr lang="ja-JP" altLang="en-US" sz="4400" dirty="0">
                <a:ea typeface="+mj-lt"/>
                <a:cs typeface="+mj-lt"/>
              </a:rPr>
              <a:t>証</a:t>
            </a:r>
            <a:endParaRPr lang="ja-JP" sz="4000" dirty="0">
              <a:ea typeface="游ゴシック Light"/>
            </a:endParaRPr>
          </a:p>
        </p:txBody>
      </p:sp>
      <p:sp>
        <p:nvSpPr>
          <p:cNvPr id="3" name="字幕 2">
            <a:extLst>
              <a:ext uri="{FF2B5EF4-FFF2-40B4-BE49-F238E27FC236}">
                <a16:creationId xmlns:a16="http://schemas.microsoft.com/office/drawing/2014/main" id="{38D1DE45-F4E3-A248-896F-5CD03861E708}"/>
              </a:ext>
            </a:extLst>
          </p:cNvPr>
          <p:cNvSpPr>
            <a:spLocks noGrp="1"/>
          </p:cNvSpPr>
          <p:nvPr>
            <p:ph type="subTitle" idx="1"/>
          </p:nvPr>
        </p:nvSpPr>
        <p:spPr>
          <a:xfrm>
            <a:off x="1158240" y="4700588"/>
            <a:ext cx="6339840" cy="1655762"/>
          </a:xfrm>
        </p:spPr>
        <p:txBody>
          <a:bodyPr vert="horz" lIns="91440" tIns="45720" rIns="91440" bIns="45720" rtlCol="0" anchor="t">
            <a:normAutofit/>
          </a:bodyPr>
          <a:lstStyle/>
          <a:p>
            <a:pPr algn="l"/>
            <a:r>
              <a:rPr lang="ja-JP" altLang="en-US" sz="2200" dirty="0">
                <a:ea typeface="游ゴシック"/>
              </a:rPr>
              <a:t>桑江豊1）</a:t>
            </a:r>
          </a:p>
          <a:p>
            <a:pPr algn="l"/>
            <a:r>
              <a:rPr lang="ja-JP" altLang="en-US" sz="2200" dirty="0">
                <a:ea typeface="游ゴシック"/>
              </a:rPr>
              <a:t>１）城西国際大学</a:t>
            </a:r>
          </a:p>
          <a:p>
            <a:pPr algn="l"/>
            <a:endParaRPr lang="ja-JP" sz="1800" b="1" dirty="0">
              <a:ea typeface="游ゴシック"/>
            </a:endParaRPr>
          </a:p>
        </p:txBody>
      </p:sp>
      <p:cxnSp>
        <p:nvCxnSpPr>
          <p:cNvPr id="13" name="Straight Connector 12">
            <a:extLst>
              <a:ext uri="{FF2B5EF4-FFF2-40B4-BE49-F238E27FC236}">
                <a16:creationId xmlns:a16="http://schemas.microsoft.com/office/drawing/2014/main" id="{D598FBE3-48D2-40A2-B7E6-F485834C821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72540" y="4450080"/>
            <a:ext cx="1234440"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4" name="Picture 4">
            <a:extLst>
              <a:ext uri="{FF2B5EF4-FFF2-40B4-BE49-F238E27FC236}">
                <a16:creationId xmlns:a16="http://schemas.microsoft.com/office/drawing/2014/main" id="{B8F6973B-AAB2-4B8A-9FD4-F55FE4FAB919}"/>
              </a:ext>
            </a:extLst>
          </p:cNvPr>
          <p:cNvPicPr>
            <a:picLocks noChangeAspect="1"/>
          </p:cNvPicPr>
          <p:nvPr/>
        </p:nvPicPr>
        <p:blipFill rotWithShape="1">
          <a:blip r:embed="rId2"/>
          <a:srcRect l="244" r="537"/>
          <a:stretch/>
        </p:blipFill>
        <p:spPr>
          <a:xfrm>
            <a:off x="10309511" y="326966"/>
            <a:ext cx="1573873" cy="1587727"/>
          </a:xfrm>
          <a:custGeom>
            <a:avLst/>
            <a:gdLst/>
            <a:ahLst/>
            <a:cxnLst/>
            <a:rect l="l" t="t" r="r" b="b"/>
            <a:pathLst>
              <a:path w="3444236" h="3444236">
                <a:moveTo>
                  <a:pt x="1722118" y="0"/>
                </a:moveTo>
                <a:cubicBezTo>
                  <a:pt x="2673218" y="0"/>
                  <a:pt x="3444236" y="771018"/>
                  <a:pt x="3444236" y="1722118"/>
                </a:cubicBezTo>
                <a:cubicBezTo>
                  <a:pt x="3444236" y="2673218"/>
                  <a:pt x="2673218" y="3444236"/>
                  <a:pt x="1722118" y="3444236"/>
                </a:cubicBezTo>
                <a:cubicBezTo>
                  <a:pt x="771018" y="3444236"/>
                  <a:pt x="0" y="2673218"/>
                  <a:pt x="0" y="1722118"/>
                </a:cubicBezTo>
                <a:cubicBezTo>
                  <a:pt x="0" y="771018"/>
                  <a:pt x="771018" y="0"/>
                  <a:pt x="1722118" y="0"/>
                </a:cubicBezTo>
                <a:close/>
              </a:path>
            </a:pathLst>
          </a:custGeom>
        </p:spPr>
      </p:pic>
      <p:sp>
        <p:nvSpPr>
          <p:cNvPr id="5" name="テキスト ボックス 4">
            <a:extLst>
              <a:ext uri="{FF2B5EF4-FFF2-40B4-BE49-F238E27FC236}">
                <a16:creationId xmlns:a16="http://schemas.microsoft.com/office/drawing/2014/main" id="{E092C64E-FE70-4734-A991-A3C15C909B11}"/>
              </a:ext>
            </a:extLst>
          </p:cNvPr>
          <p:cNvSpPr txBox="1"/>
          <p:nvPr/>
        </p:nvSpPr>
        <p:spPr>
          <a:xfrm>
            <a:off x="533400" y="434009"/>
            <a:ext cx="4780721" cy="461665"/>
          </a:xfrm>
          <a:prstGeom prst="rect">
            <a:avLst/>
          </a:prstGeom>
          <a:noFill/>
          <a:ln>
            <a:solidFill>
              <a:srgbClr val="FF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ja-JP" altLang="en-US" sz="2400">
                <a:solidFill>
                  <a:srgbClr val="FF0000"/>
                </a:solidFill>
                <a:ea typeface="游ゴシック"/>
              </a:rPr>
              <a:t>テンプレ使用時のイメージPPT</a:t>
            </a:r>
          </a:p>
        </p:txBody>
      </p:sp>
    </p:spTree>
    <p:extLst>
      <p:ext uri="{BB962C8B-B14F-4D97-AF65-F5344CB8AC3E}">
        <p14:creationId xmlns:p14="http://schemas.microsoft.com/office/powerpoint/2010/main" val="3516075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718D6-9D33-4950-9E42-334E90873171}"/>
              </a:ext>
            </a:extLst>
          </p:cNvPr>
          <p:cNvSpPr>
            <a:spLocks noGrp="1"/>
          </p:cNvSpPr>
          <p:nvPr>
            <p:ph type="title"/>
          </p:nvPr>
        </p:nvSpPr>
        <p:spPr/>
        <p:txBody>
          <a:bodyPr/>
          <a:lstStyle/>
          <a:p>
            <a:r>
              <a:rPr lang="ja-JP" altLang="en-US" dirty="0">
                <a:ea typeface="游ゴシック Light"/>
              </a:rPr>
              <a:t>今後の展望・課題</a:t>
            </a:r>
            <a:endParaRPr kumimoji="1" lang="en-US" dirty="0"/>
          </a:p>
        </p:txBody>
      </p:sp>
      <p:sp>
        <p:nvSpPr>
          <p:cNvPr id="3" name="Content Placeholder 2">
            <a:extLst>
              <a:ext uri="{FF2B5EF4-FFF2-40B4-BE49-F238E27FC236}">
                <a16:creationId xmlns:a16="http://schemas.microsoft.com/office/drawing/2014/main" id="{072DAEB4-8E0F-47B1-AFF2-42F5F5AC3CB0}"/>
              </a:ext>
            </a:extLst>
          </p:cNvPr>
          <p:cNvSpPr>
            <a:spLocks noGrp="1"/>
          </p:cNvSpPr>
          <p:nvPr>
            <p:ph idx="1"/>
          </p:nvPr>
        </p:nvSpPr>
        <p:spPr>
          <a:xfrm>
            <a:off x="548309" y="1825625"/>
            <a:ext cx="11087099" cy="4351338"/>
          </a:xfrm>
        </p:spPr>
        <p:txBody>
          <a:bodyPr vert="horz" lIns="91440" tIns="45720" rIns="91440" bIns="45720" rtlCol="0" anchor="t">
            <a:normAutofit fontScale="92500"/>
          </a:bodyPr>
          <a:lstStyle/>
          <a:p>
            <a:r>
              <a:rPr lang="ja-JP">
                <a:ea typeface="+mn-lt"/>
                <a:cs typeface="+mn-lt"/>
              </a:rPr>
              <a:t>大腿部の角速度変化からFSSTの相分けをプログラムで行う</a:t>
            </a:r>
          </a:p>
          <a:p>
            <a:r>
              <a:rPr lang="ja-JP">
                <a:ea typeface="+mn-lt"/>
                <a:cs typeface="+mn-lt"/>
              </a:rPr>
              <a:t>前後方向：非麻痺側の代償動作が含まれるため、評価の対象から外す</a:t>
            </a:r>
            <a:endParaRPr lang="ja-JP" altLang="en-US" dirty="0">
              <a:ea typeface="游ゴシック"/>
            </a:endParaRPr>
          </a:p>
          <a:p>
            <a:r>
              <a:rPr lang="ja-JP">
                <a:ea typeface="+mn-lt"/>
                <a:cs typeface="+mn-lt"/>
              </a:rPr>
              <a:t>左右方向：非麻痺側方向への移動には必ず、麻痺側の片脚支持がある</a:t>
            </a:r>
            <a:endParaRPr lang="ja-JP"/>
          </a:p>
          <a:p>
            <a:endParaRPr lang="ja-JP" altLang="en-US" dirty="0">
              <a:ea typeface="游ゴシック"/>
            </a:endParaRPr>
          </a:p>
          <a:p>
            <a:r>
              <a:rPr lang="ja-JP">
                <a:ea typeface="+mn-lt"/>
                <a:cs typeface="+mn-lt"/>
              </a:rPr>
              <a:t>左右方向への移動時の麻痺側大腿角度を麻痺側支持力の評価指標にできないか？</a:t>
            </a:r>
            <a:endParaRPr lang="ja-JP" altLang="en-US" dirty="0">
              <a:ea typeface="游ゴシック"/>
            </a:endParaRPr>
          </a:p>
          <a:p>
            <a:r>
              <a:rPr lang="ja-JP">
                <a:ea typeface="+mn-lt"/>
                <a:cs typeface="+mn-lt"/>
              </a:rPr>
              <a:t>非麻痺側方向への移動時の</a:t>
            </a:r>
            <a:endParaRPr lang="ja-JP"/>
          </a:p>
          <a:p>
            <a:r>
              <a:rPr lang="ja-JP">
                <a:ea typeface="+mn-lt"/>
                <a:cs typeface="+mn-lt"/>
              </a:rPr>
              <a:t>麻痺側大腿外転角度＝？？？</a:t>
            </a:r>
            <a:r>
              <a:rPr lang="ja-JP" altLang="en-US">
                <a:ea typeface="+mn-lt"/>
                <a:cs typeface="+mn-lt"/>
              </a:rPr>
              <a:t>　</a:t>
            </a:r>
            <a:endParaRPr lang="ja-JP"/>
          </a:p>
          <a:p>
            <a:r>
              <a:rPr lang="ja-JP">
                <a:ea typeface="+mn-lt"/>
                <a:cs typeface="+mn-lt"/>
              </a:rPr>
              <a:t>麻痺側大腿伸展角度＝？？？</a:t>
            </a:r>
            <a:endParaRPr lang="ja-JP"/>
          </a:p>
        </p:txBody>
      </p:sp>
    </p:spTree>
    <p:extLst>
      <p:ext uri="{BB962C8B-B14F-4D97-AF65-F5344CB8AC3E}">
        <p14:creationId xmlns:p14="http://schemas.microsoft.com/office/powerpoint/2010/main" val="3771394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42346C-7BD0-614D-881B-3FA91F799744}"/>
              </a:ext>
            </a:extLst>
          </p:cNvPr>
          <p:cNvSpPr>
            <a:spLocks noGrp="1"/>
          </p:cNvSpPr>
          <p:nvPr>
            <p:ph type="ctrTitle"/>
          </p:nvPr>
        </p:nvSpPr>
        <p:spPr/>
        <p:txBody>
          <a:bodyPr/>
          <a:lstStyle/>
          <a:p>
            <a:r>
              <a:rPr lang="ja-JP" altLang="en-US">
                <a:ea typeface="游ゴシック Light"/>
              </a:rPr>
              <a:t>COIの提示</a:t>
            </a:r>
          </a:p>
        </p:txBody>
      </p:sp>
      <p:sp>
        <p:nvSpPr>
          <p:cNvPr id="5" name="字幕 4">
            <a:extLst>
              <a:ext uri="{FF2B5EF4-FFF2-40B4-BE49-F238E27FC236}">
                <a16:creationId xmlns:a16="http://schemas.microsoft.com/office/drawing/2014/main" id="{3A2A5025-9AB0-4A94-8186-0B8FAC1527CB}"/>
              </a:ext>
            </a:extLst>
          </p:cNvPr>
          <p:cNvSpPr>
            <a:spLocks noGrp="1"/>
          </p:cNvSpPr>
          <p:nvPr>
            <p:ph type="subTitle" idx="1"/>
          </p:nvPr>
        </p:nvSpPr>
        <p:spPr/>
        <p:txBody>
          <a:bodyPr/>
          <a:lstStyle/>
          <a:p>
            <a:r>
              <a:rPr lang="ja-JP" altLang="en-US" dirty="0"/>
              <a:t>本発表に関して開示すべき</a:t>
            </a:r>
            <a:r>
              <a:rPr lang="en-US" altLang="ja-JP" dirty="0"/>
              <a:t>COI</a:t>
            </a:r>
            <a:r>
              <a:rPr lang="ja-JP" altLang="en-US" dirty="0"/>
              <a:t>なし</a:t>
            </a:r>
          </a:p>
        </p:txBody>
      </p:sp>
    </p:spTree>
    <p:extLst>
      <p:ext uri="{BB962C8B-B14F-4D97-AF65-F5344CB8AC3E}">
        <p14:creationId xmlns:p14="http://schemas.microsoft.com/office/powerpoint/2010/main" val="2291791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6E2CC-A89A-451B-9C5F-A23AD707C311}"/>
              </a:ext>
            </a:extLst>
          </p:cNvPr>
          <p:cNvSpPr>
            <a:spLocks noGrp="1"/>
          </p:cNvSpPr>
          <p:nvPr>
            <p:ph type="title"/>
          </p:nvPr>
        </p:nvSpPr>
        <p:spPr/>
        <p:txBody>
          <a:bodyPr/>
          <a:lstStyle/>
          <a:p>
            <a:r>
              <a:rPr lang="ja-JP" altLang="en-US" dirty="0">
                <a:ea typeface="游ゴシック Light"/>
              </a:rPr>
              <a:t>はじめに</a:t>
            </a:r>
          </a:p>
        </p:txBody>
      </p:sp>
      <p:sp>
        <p:nvSpPr>
          <p:cNvPr id="6" name="テキスト ボックス 5">
            <a:extLst>
              <a:ext uri="{FF2B5EF4-FFF2-40B4-BE49-F238E27FC236}">
                <a16:creationId xmlns:a16="http://schemas.microsoft.com/office/drawing/2014/main" id="{80A9D5D2-5181-4461-AB00-CBCBB9D7B1A8}"/>
              </a:ext>
            </a:extLst>
          </p:cNvPr>
          <p:cNvSpPr txBox="1"/>
          <p:nvPr/>
        </p:nvSpPr>
        <p:spPr>
          <a:xfrm>
            <a:off x="831273" y="1717965"/>
            <a:ext cx="10515599"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4000">
                <a:latin typeface="ＭＳ Ｐゴシック"/>
                <a:ea typeface="ＭＳ Ｐゴシック"/>
              </a:rPr>
              <a:t>脳卒中や整形疾患において</a:t>
            </a:r>
            <a:endParaRPr lang="en-US" altLang="ja-JP" sz="4000">
              <a:latin typeface="ＭＳ Ｐゴシック"/>
              <a:ea typeface="ＭＳ Ｐゴシック"/>
            </a:endParaRPr>
          </a:p>
          <a:p>
            <a:r>
              <a:rPr lang="ja-JP" altLang="en-US" sz="4000">
                <a:latin typeface="ＭＳ Ｐゴシック"/>
                <a:ea typeface="ＭＳ Ｐゴシック"/>
              </a:rPr>
              <a:t>有用なバランス評価に</a:t>
            </a:r>
            <a:r>
              <a:rPr lang="en-US" altLang="ja-JP" sz="4000">
                <a:latin typeface="Calibri"/>
                <a:ea typeface="游ゴシック"/>
                <a:cs typeface="Calibri"/>
              </a:rPr>
              <a:t>Four Square Step Test</a:t>
            </a:r>
            <a:r>
              <a:rPr lang="ja-JP" altLang="en-US" sz="4000">
                <a:latin typeface="ＭＳ Ｐゴシック"/>
                <a:ea typeface="ＭＳ Ｐゴシック"/>
              </a:rPr>
              <a:t>（以下，</a:t>
            </a:r>
            <a:r>
              <a:rPr lang="en-US" altLang="ja-JP" sz="4000">
                <a:latin typeface="Calibri"/>
                <a:ea typeface="游ゴシック"/>
                <a:cs typeface="Calibri"/>
              </a:rPr>
              <a:t>FSST</a:t>
            </a:r>
            <a:r>
              <a:rPr lang="ja-JP" altLang="en-US" sz="4000">
                <a:latin typeface="ＭＳ Ｐゴシック"/>
                <a:ea typeface="ＭＳ Ｐゴシック"/>
              </a:rPr>
              <a:t>）がある．</a:t>
            </a:r>
            <a:endParaRPr lang="en-US" altLang="ja-JP" sz="4000">
              <a:latin typeface="ＭＳ Ｐゴシック"/>
              <a:ea typeface="ＭＳ Ｐゴシック"/>
            </a:endParaRPr>
          </a:p>
        </p:txBody>
      </p:sp>
      <p:sp>
        <p:nvSpPr>
          <p:cNvPr id="7" name="テキスト ボックス 6">
            <a:extLst>
              <a:ext uri="{FF2B5EF4-FFF2-40B4-BE49-F238E27FC236}">
                <a16:creationId xmlns:a16="http://schemas.microsoft.com/office/drawing/2014/main" id="{8703C227-ADBD-4A9E-B6AE-29833D031C8B}"/>
              </a:ext>
            </a:extLst>
          </p:cNvPr>
          <p:cNvSpPr txBox="1"/>
          <p:nvPr/>
        </p:nvSpPr>
        <p:spPr>
          <a:xfrm>
            <a:off x="461567" y="4782378"/>
            <a:ext cx="3496917"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ja-JP" altLang="en-US" sz="2400">
                <a:latin typeface="ＭＳ Ｐゴシック"/>
                <a:ea typeface="ＭＳ Ｐゴシック"/>
              </a:rPr>
              <a:t>計測は比較的簡便で</a:t>
            </a:r>
            <a:endParaRPr lang="en-US" altLang="ja-JP" sz="2400">
              <a:latin typeface="ＭＳ Ｐゴシック"/>
              <a:ea typeface="ＭＳ Ｐゴシック"/>
            </a:endParaRPr>
          </a:p>
          <a:p>
            <a:pPr algn="ctr"/>
            <a:r>
              <a:rPr lang="ja-JP" altLang="en-US" sz="2400">
                <a:latin typeface="ＭＳ Ｐゴシック"/>
                <a:ea typeface="ＭＳ Ｐゴシック"/>
              </a:rPr>
              <a:t>機器を必要としない</a:t>
            </a:r>
            <a:endParaRPr lang="en-US" altLang="ja-JP" sz="2400">
              <a:latin typeface="ＭＳ Ｐゴシック"/>
              <a:ea typeface="ＭＳ Ｐゴシック"/>
            </a:endParaRPr>
          </a:p>
        </p:txBody>
      </p:sp>
      <p:sp>
        <p:nvSpPr>
          <p:cNvPr id="8" name="テキスト ボックス 7">
            <a:extLst>
              <a:ext uri="{FF2B5EF4-FFF2-40B4-BE49-F238E27FC236}">
                <a16:creationId xmlns:a16="http://schemas.microsoft.com/office/drawing/2014/main" id="{CE5ED349-6257-4BD7-AB99-91E86AD2962D}"/>
              </a:ext>
            </a:extLst>
          </p:cNvPr>
          <p:cNvSpPr txBox="1"/>
          <p:nvPr/>
        </p:nvSpPr>
        <p:spPr>
          <a:xfrm>
            <a:off x="6792793" y="4782378"/>
            <a:ext cx="4250633"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2400">
                <a:latin typeface="ＭＳ Ｐゴシック"/>
                <a:ea typeface="ＭＳ Ｐゴシック"/>
              </a:rPr>
              <a:t>バランスに関する情報が不足</a:t>
            </a:r>
            <a:endParaRPr lang="en-US" altLang="ja-JP" sz="2400">
              <a:latin typeface="ＭＳ Ｐゴシック"/>
              <a:ea typeface="ＭＳ Ｐゴシック"/>
            </a:endParaRPr>
          </a:p>
          <a:p>
            <a:r>
              <a:rPr lang="ja-JP" altLang="en-US" sz="2400">
                <a:latin typeface="ＭＳ Ｐゴシック"/>
                <a:ea typeface="ＭＳ Ｐゴシック"/>
              </a:rPr>
              <a:t>問題点を指摘できない</a:t>
            </a:r>
            <a:endParaRPr lang="en-US" altLang="ja-JP" sz="2400">
              <a:latin typeface="ＭＳ Ｐゴシック"/>
              <a:ea typeface="ＭＳ Ｐゴシック"/>
            </a:endParaRPr>
          </a:p>
        </p:txBody>
      </p:sp>
      <p:sp>
        <p:nvSpPr>
          <p:cNvPr id="9" name="テキスト ボックス 8">
            <a:extLst>
              <a:ext uri="{FF2B5EF4-FFF2-40B4-BE49-F238E27FC236}">
                <a16:creationId xmlns:a16="http://schemas.microsoft.com/office/drawing/2014/main" id="{19DD30C0-072C-4A45-8CB0-5B287D3C6157}"/>
              </a:ext>
            </a:extLst>
          </p:cNvPr>
          <p:cNvSpPr txBox="1"/>
          <p:nvPr/>
        </p:nvSpPr>
        <p:spPr>
          <a:xfrm>
            <a:off x="835339" y="4228347"/>
            <a:ext cx="4134678" cy="369332"/>
          </a:xfrm>
          <a:prstGeom prst="rect">
            <a:avLst/>
          </a:prstGeom>
          <a:noFill/>
          <a:ln>
            <a:solidFill>
              <a:srgbClr val="FF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ja-JP" altLang="en-US">
                <a:solidFill>
                  <a:srgbClr val="FF0000"/>
                </a:solidFill>
                <a:latin typeface="ＭＳ Ｐゴシック"/>
                <a:ea typeface="ＭＳ Ｐゴシック"/>
              </a:rPr>
              <a:t>メリット</a:t>
            </a:r>
            <a:endParaRPr lang="ja-JP" altLang="en-US" dirty="0">
              <a:solidFill>
                <a:srgbClr val="FF0000"/>
              </a:solidFill>
              <a:latin typeface="ＭＳ Ｐゴシック"/>
              <a:ea typeface="ＭＳ Ｐゴシック"/>
            </a:endParaRPr>
          </a:p>
        </p:txBody>
      </p:sp>
      <p:sp>
        <p:nvSpPr>
          <p:cNvPr id="10" name="テキスト ボックス 9">
            <a:extLst>
              <a:ext uri="{FF2B5EF4-FFF2-40B4-BE49-F238E27FC236}">
                <a16:creationId xmlns:a16="http://schemas.microsoft.com/office/drawing/2014/main" id="{4687A322-AB2C-4E75-9C52-49C7208A42F3}"/>
              </a:ext>
            </a:extLst>
          </p:cNvPr>
          <p:cNvSpPr txBox="1"/>
          <p:nvPr/>
        </p:nvSpPr>
        <p:spPr>
          <a:xfrm>
            <a:off x="6790534" y="4228347"/>
            <a:ext cx="4134678" cy="369332"/>
          </a:xfrm>
          <a:prstGeom prst="rect">
            <a:avLst/>
          </a:prstGeom>
          <a:noFill/>
          <a:ln>
            <a:solidFill>
              <a:srgbClr val="FF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ja-JP" altLang="en-US">
                <a:solidFill>
                  <a:srgbClr val="FF0000"/>
                </a:solidFill>
                <a:latin typeface="ＭＳ Ｐゴシック"/>
                <a:ea typeface="ＭＳ Ｐゴシック"/>
              </a:rPr>
              <a:t>デメリット</a:t>
            </a:r>
            <a:endParaRPr lang="ja-JP" altLang="en-US" dirty="0">
              <a:solidFill>
                <a:srgbClr val="FF0000"/>
              </a:solidFill>
              <a:latin typeface="ＭＳ Ｐゴシック"/>
              <a:ea typeface="ＭＳ Ｐゴシック"/>
            </a:endParaRPr>
          </a:p>
        </p:txBody>
      </p:sp>
    </p:spTree>
    <p:extLst>
      <p:ext uri="{BB962C8B-B14F-4D97-AF65-F5344CB8AC3E}">
        <p14:creationId xmlns:p14="http://schemas.microsoft.com/office/powerpoint/2010/main" val="1728111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AA62E-E9EB-461B-B07E-F283982BCF35}"/>
              </a:ext>
            </a:extLst>
          </p:cNvPr>
          <p:cNvSpPr>
            <a:spLocks noGrp="1"/>
          </p:cNvSpPr>
          <p:nvPr>
            <p:ph type="title"/>
          </p:nvPr>
        </p:nvSpPr>
        <p:spPr/>
        <p:txBody>
          <a:bodyPr/>
          <a:lstStyle/>
          <a:p>
            <a:r>
              <a:rPr lang="ja-JP" altLang="en-US" dirty="0">
                <a:ea typeface="游ゴシック Light"/>
              </a:rPr>
              <a:t>目的</a:t>
            </a:r>
            <a:endParaRPr kumimoji="1" lang="en-US" dirty="0"/>
          </a:p>
        </p:txBody>
      </p:sp>
      <p:sp>
        <p:nvSpPr>
          <p:cNvPr id="3" name="Content Placeholder 2">
            <a:extLst>
              <a:ext uri="{FF2B5EF4-FFF2-40B4-BE49-F238E27FC236}">
                <a16:creationId xmlns:a16="http://schemas.microsoft.com/office/drawing/2014/main" id="{1FEFC496-C6F1-42B5-B75B-F131F51D9D17}"/>
              </a:ext>
            </a:extLst>
          </p:cNvPr>
          <p:cNvSpPr>
            <a:spLocks noGrp="1"/>
          </p:cNvSpPr>
          <p:nvPr>
            <p:ph idx="1"/>
          </p:nvPr>
        </p:nvSpPr>
        <p:spPr/>
        <p:txBody>
          <a:bodyPr vert="horz" lIns="91440" tIns="45720" rIns="91440" bIns="45720" rtlCol="0" anchor="t">
            <a:normAutofit/>
          </a:bodyPr>
          <a:lstStyle/>
          <a:p>
            <a:pPr>
              <a:lnSpc>
                <a:spcPct val="100000"/>
              </a:lnSpc>
              <a:spcBef>
                <a:spcPts val="0"/>
              </a:spcBef>
            </a:pPr>
            <a:r>
              <a:rPr lang="ja-JP">
                <a:ea typeface="+mn-lt"/>
                <a:cs typeface="+mn-lt"/>
              </a:rPr>
              <a:t>使用が簡便であるウェアラブルモーションセンサーを用いて</a:t>
            </a:r>
            <a:r>
              <a:rPr lang="en-US" altLang="ja-JP" dirty="0">
                <a:ea typeface="+mn-lt"/>
                <a:cs typeface="+mn-lt"/>
              </a:rPr>
              <a:t> </a:t>
            </a:r>
            <a:endParaRPr lang="ja-JP" altLang="en-US" dirty="0">
              <a:ea typeface="游ゴシック" panose="020B0400000000000000" pitchFamily="34" charset="-128"/>
              <a:cs typeface="+mn-lt"/>
            </a:endParaRPr>
          </a:p>
          <a:p>
            <a:pPr marL="0" indent="0">
              <a:lnSpc>
                <a:spcPct val="100000"/>
              </a:lnSpc>
              <a:spcBef>
                <a:spcPts val="0"/>
              </a:spcBef>
              <a:buNone/>
            </a:pPr>
            <a:r>
              <a:rPr lang="ja-JP">
                <a:ea typeface="+mn-lt"/>
                <a:cs typeface="+mn-lt"/>
              </a:rPr>
              <a:t>脳卒中片麻痺者と健常高齢者の</a:t>
            </a:r>
            <a:r>
              <a:rPr lang="en-US" altLang="ja-JP">
                <a:latin typeface="Arial"/>
                <a:ea typeface="+mn-lt"/>
                <a:cs typeface="Arial"/>
              </a:rPr>
              <a:t>FSST</a:t>
            </a:r>
            <a:r>
              <a:rPr lang="ja-JP">
                <a:ea typeface="+mn-lt"/>
                <a:cs typeface="+mn-lt"/>
              </a:rPr>
              <a:t>を計測し</a:t>
            </a:r>
            <a:r>
              <a:rPr lang="ja-JP" altLang="en-US">
                <a:ea typeface="+mn-lt"/>
                <a:cs typeface="+mn-lt"/>
              </a:rPr>
              <a:t>，</a:t>
            </a:r>
            <a:r>
              <a:rPr lang="en-US" altLang="ja-JP">
                <a:latin typeface="Arial"/>
                <a:ea typeface="+mn-lt"/>
                <a:cs typeface="Arial"/>
              </a:rPr>
              <a:t>FSST</a:t>
            </a:r>
            <a:r>
              <a:rPr lang="ja-JP">
                <a:ea typeface="+mn-lt"/>
                <a:cs typeface="+mn-lt"/>
              </a:rPr>
              <a:t>の移動方向毎の結果から，</a:t>
            </a:r>
            <a:r>
              <a:rPr lang="en-US" altLang="ja-JP">
                <a:latin typeface="Arial"/>
                <a:ea typeface="+mn-lt"/>
                <a:cs typeface="Arial"/>
              </a:rPr>
              <a:t>FSST</a:t>
            </a:r>
            <a:r>
              <a:rPr lang="ja-JP">
                <a:ea typeface="+mn-lt"/>
                <a:cs typeface="+mn-lt"/>
              </a:rPr>
              <a:t>の特性と有用性を検証した．</a:t>
            </a:r>
            <a:r>
              <a:rPr lang="en-US" altLang="ja-JP" dirty="0">
                <a:ea typeface="+mn-lt"/>
                <a:cs typeface="+mn-lt"/>
              </a:rPr>
              <a:t> </a:t>
            </a:r>
            <a:endParaRPr lang="ja-JP" altLang="en-US" dirty="0">
              <a:ea typeface="游ゴシック" panose="020B0400000000000000" pitchFamily="34" charset="-128"/>
              <a:cs typeface="+mn-lt"/>
            </a:endParaRPr>
          </a:p>
        </p:txBody>
      </p:sp>
    </p:spTree>
    <p:extLst>
      <p:ext uri="{BB962C8B-B14F-4D97-AF65-F5344CB8AC3E}">
        <p14:creationId xmlns:p14="http://schemas.microsoft.com/office/powerpoint/2010/main" val="540588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A4F7F-0BAD-4019-BB11-CC7B455E7C75}"/>
              </a:ext>
            </a:extLst>
          </p:cNvPr>
          <p:cNvSpPr>
            <a:spLocks noGrp="1"/>
          </p:cNvSpPr>
          <p:nvPr>
            <p:ph type="title"/>
          </p:nvPr>
        </p:nvSpPr>
        <p:spPr/>
        <p:txBody>
          <a:bodyPr/>
          <a:lstStyle/>
          <a:p>
            <a:r>
              <a:rPr lang="ja-JP" altLang="en-US">
                <a:ea typeface="游ゴシック Light"/>
              </a:rPr>
              <a:t>方法（FSST)</a:t>
            </a:r>
          </a:p>
        </p:txBody>
      </p:sp>
      <p:sp>
        <p:nvSpPr>
          <p:cNvPr id="4" name="テキスト ボックス 3">
            <a:extLst>
              <a:ext uri="{FF2B5EF4-FFF2-40B4-BE49-F238E27FC236}">
                <a16:creationId xmlns:a16="http://schemas.microsoft.com/office/drawing/2014/main" id="{A7771FF5-6BAD-43A5-B913-1DAC585224D3}"/>
              </a:ext>
            </a:extLst>
          </p:cNvPr>
          <p:cNvSpPr txBox="1"/>
          <p:nvPr/>
        </p:nvSpPr>
        <p:spPr>
          <a:xfrm>
            <a:off x="5759570" y="2280249"/>
            <a:ext cx="6064369"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tLang="ja-JP" sz="2400">
                <a:latin typeface="Arial"/>
                <a:cs typeface="Arial"/>
              </a:rPr>
              <a:t>Four Square Step Test</a:t>
            </a:r>
          </a:p>
          <a:p>
            <a:r>
              <a:rPr lang="en-US" altLang="ja-JP" sz="2400">
                <a:latin typeface="ＭＳ Ｐゴシック"/>
                <a:ea typeface="ＭＳ Ｐゴシック"/>
              </a:rPr>
              <a:t>①</a:t>
            </a:r>
            <a:r>
              <a:rPr lang="ja-JP" altLang="en-US" sz="2400">
                <a:latin typeface="ＭＳ Ｐゴシック"/>
                <a:ea typeface="ＭＳ Ｐゴシック"/>
              </a:rPr>
              <a:t>４本の棒を十字に並べて</a:t>
            </a:r>
            <a:endParaRPr lang="en-US" altLang="ja-JP" sz="2400">
              <a:latin typeface="ＭＳ Ｐゴシック"/>
              <a:ea typeface="ＭＳ Ｐゴシック"/>
            </a:endParaRPr>
          </a:p>
          <a:p>
            <a:r>
              <a:rPr lang="en-US" altLang="ja-JP" sz="2400" dirty="0">
                <a:latin typeface="Arial"/>
                <a:ea typeface="游ゴシック"/>
                <a:cs typeface="Arial"/>
              </a:rPr>
              <a:t>    </a:t>
            </a:r>
            <a:r>
              <a:rPr lang="ja-JP" altLang="en-US" sz="2400">
                <a:latin typeface="Arial"/>
                <a:ea typeface="游ゴシック"/>
                <a:cs typeface="Arial"/>
              </a:rPr>
              <a:t>４面に分ける</a:t>
            </a:r>
            <a:endParaRPr lang="en-US" altLang="ja-JP" sz="2400">
              <a:latin typeface="Arial"/>
              <a:ea typeface="游ゴシック"/>
              <a:cs typeface="Arial"/>
            </a:endParaRPr>
          </a:p>
          <a:p>
            <a:endParaRPr lang="en-US" altLang="ja-JP" sz="2400"/>
          </a:p>
          <a:p>
            <a:r>
              <a:rPr lang="en-US" altLang="ja-JP" sz="2400">
                <a:latin typeface="ＭＳ Ｐゴシック"/>
                <a:ea typeface="ＭＳ Ｐゴシック"/>
              </a:rPr>
              <a:t>②</a:t>
            </a:r>
            <a:r>
              <a:rPr lang="ja-JP" altLang="en-US" sz="2400">
                <a:latin typeface="ＭＳ Ｐゴシック"/>
                <a:ea typeface="ＭＳ Ｐゴシック"/>
              </a:rPr>
              <a:t>４面の左手前（</a:t>
            </a:r>
            <a:r>
              <a:rPr lang="en-US" altLang="ja-JP" sz="2400">
                <a:solidFill>
                  <a:srgbClr val="FF0066"/>
                </a:solidFill>
                <a:latin typeface="Arial"/>
                <a:cs typeface="Arial"/>
              </a:rPr>
              <a:t>1</a:t>
            </a:r>
            <a:r>
              <a:rPr lang="ja-JP" altLang="en-US" sz="2400">
                <a:latin typeface="ＭＳ Ｐゴシック"/>
                <a:ea typeface="ＭＳ Ｐゴシック"/>
              </a:rPr>
              <a:t>）で安静立位を取り，</a:t>
            </a:r>
            <a:endParaRPr lang="en-US" altLang="ja-JP" sz="2400">
              <a:latin typeface="ＭＳ Ｐゴシック"/>
              <a:ea typeface="ＭＳ Ｐゴシック"/>
            </a:endParaRPr>
          </a:p>
          <a:p>
            <a:r>
              <a:rPr lang="ja-JP" altLang="en-US" sz="2400">
                <a:solidFill>
                  <a:srgbClr val="FF0066"/>
                </a:solidFill>
                <a:latin typeface="ＭＳ Ｐゴシック"/>
                <a:ea typeface="ＭＳ Ｐゴシック"/>
              </a:rPr>
              <a:t>１</a:t>
            </a:r>
            <a:r>
              <a:rPr lang="en-US" altLang="ja-JP" sz="2400">
                <a:solidFill>
                  <a:srgbClr val="FF0066"/>
                </a:solidFill>
                <a:latin typeface="ＭＳ Ｐゴシック"/>
                <a:ea typeface="ＭＳ Ｐゴシック"/>
              </a:rPr>
              <a:t>→</a:t>
            </a:r>
            <a:r>
              <a:rPr lang="ja-JP" altLang="en-US" sz="2400">
                <a:solidFill>
                  <a:srgbClr val="FF0066"/>
                </a:solidFill>
                <a:latin typeface="ＭＳ Ｐゴシック"/>
                <a:ea typeface="ＭＳ Ｐゴシック"/>
              </a:rPr>
              <a:t>２</a:t>
            </a:r>
            <a:r>
              <a:rPr lang="en-US" altLang="ja-JP" sz="2400">
                <a:solidFill>
                  <a:srgbClr val="FF0066"/>
                </a:solidFill>
                <a:latin typeface="ＭＳ Ｐゴシック"/>
                <a:ea typeface="ＭＳ Ｐゴシック"/>
              </a:rPr>
              <a:t>→</a:t>
            </a:r>
            <a:r>
              <a:rPr lang="ja-JP" altLang="en-US" sz="2400">
                <a:solidFill>
                  <a:srgbClr val="FF0066"/>
                </a:solidFill>
                <a:latin typeface="ＭＳ Ｐゴシック"/>
                <a:ea typeface="ＭＳ Ｐゴシック"/>
              </a:rPr>
              <a:t>３</a:t>
            </a:r>
            <a:r>
              <a:rPr lang="en-US" altLang="ja-JP" sz="2400">
                <a:solidFill>
                  <a:srgbClr val="FF0066"/>
                </a:solidFill>
                <a:latin typeface="ＭＳ Ｐゴシック"/>
                <a:ea typeface="ＭＳ Ｐゴシック"/>
              </a:rPr>
              <a:t>→</a:t>
            </a:r>
            <a:r>
              <a:rPr lang="ja-JP" altLang="en-US" sz="2400">
                <a:solidFill>
                  <a:srgbClr val="FF0066"/>
                </a:solidFill>
                <a:latin typeface="ＭＳ Ｐゴシック"/>
                <a:ea typeface="ＭＳ Ｐゴシック"/>
              </a:rPr>
              <a:t>４</a:t>
            </a:r>
            <a:r>
              <a:rPr lang="en-US" altLang="ja-JP" sz="2400">
                <a:solidFill>
                  <a:srgbClr val="FF0066"/>
                </a:solidFill>
                <a:latin typeface="ＭＳ Ｐゴシック"/>
                <a:ea typeface="ＭＳ Ｐゴシック"/>
              </a:rPr>
              <a:t>→</a:t>
            </a:r>
            <a:r>
              <a:rPr lang="ja-JP" altLang="en-US" sz="2400">
                <a:latin typeface="ＭＳ Ｐゴシック"/>
                <a:ea typeface="ＭＳ Ｐゴシック"/>
              </a:rPr>
              <a:t>１</a:t>
            </a:r>
            <a:r>
              <a:rPr lang="en-US" altLang="ja-JP" sz="2400">
                <a:solidFill>
                  <a:srgbClr val="0000FF"/>
                </a:solidFill>
                <a:latin typeface="Arial"/>
                <a:ea typeface="游ゴシック"/>
                <a:cs typeface="Arial"/>
              </a:rPr>
              <a:t>→</a:t>
            </a:r>
            <a:r>
              <a:rPr lang="ja-JP" altLang="en-US" sz="2400">
                <a:solidFill>
                  <a:srgbClr val="0000FF"/>
                </a:solidFill>
                <a:latin typeface="Arial"/>
                <a:ea typeface="游ゴシック"/>
                <a:cs typeface="Arial"/>
              </a:rPr>
              <a:t>４</a:t>
            </a:r>
            <a:r>
              <a:rPr lang="en-US" altLang="ja-JP" sz="2400">
                <a:solidFill>
                  <a:srgbClr val="0000FF"/>
                </a:solidFill>
                <a:latin typeface="Arial"/>
                <a:ea typeface="游ゴシック"/>
                <a:cs typeface="Arial"/>
              </a:rPr>
              <a:t>→</a:t>
            </a:r>
            <a:r>
              <a:rPr lang="ja-JP" altLang="en-US" sz="2400">
                <a:solidFill>
                  <a:srgbClr val="0000FF"/>
                </a:solidFill>
                <a:latin typeface="Arial"/>
                <a:ea typeface="游ゴシック"/>
                <a:cs typeface="Arial"/>
              </a:rPr>
              <a:t>３</a:t>
            </a:r>
            <a:r>
              <a:rPr lang="en-US" altLang="ja-JP" sz="2400">
                <a:solidFill>
                  <a:srgbClr val="0000FF"/>
                </a:solidFill>
                <a:latin typeface="Arial"/>
                <a:ea typeface="游ゴシック"/>
                <a:cs typeface="Arial"/>
              </a:rPr>
              <a:t>→</a:t>
            </a:r>
            <a:r>
              <a:rPr lang="ja-JP" altLang="en-US" sz="2400">
                <a:solidFill>
                  <a:srgbClr val="0000FF"/>
                </a:solidFill>
                <a:latin typeface="Arial"/>
                <a:ea typeface="游ゴシック"/>
                <a:cs typeface="Arial"/>
              </a:rPr>
              <a:t>２</a:t>
            </a:r>
            <a:r>
              <a:rPr lang="en-US" altLang="ja-JP" sz="2400">
                <a:solidFill>
                  <a:srgbClr val="0000FF"/>
                </a:solidFill>
                <a:latin typeface="Arial"/>
                <a:ea typeface="游ゴシック"/>
                <a:cs typeface="Arial"/>
              </a:rPr>
              <a:t>→</a:t>
            </a:r>
            <a:r>
              <a:rPr lang="ja-JP" altLang="en-US" sz="2400">
                <a:solidFill>
                  <a:srgbClr val="0000FF"/>
                </a:solidFill>
                <a:latin typeface="Arial"/>
                <a:ea typeface="游ゴシック"/>
                <a:cs typeface="Arial"/>
              </a:rPr>
              <a:t>１</a:t>
            </a:r>
            <a:r>
              <a:rPr lang="ja-JP" altLang="en-US" sz="2400">
                <a:latin typeface="ＭＳ Ｐゴシック"/>
                <a:ea typeface="ＭＳ Ｐゴシック"/>
              </a:rPr>
              <a:t>の</a:t>
            </a:r>
            <a:endParaRPr lang="en-US" altLang="ja-JP" sz="2400">
              <a:latin typeface="ＭＳ Ｐゴシック"/>
              <a:ea typeface="ＭＳ Ｐゴシック"/>
            </a:endParaRPr>
          </a:p>
          <a:p>
            <a:r>
              <a:rPr lang="ja-JP" altLang="en-US" sz="2400">
                <a:latin typeface="ＭＳ Ｐゴシック"/>
                <a:ea typeface="ＭＳ Ｐゴシック"/>
              </a:rPr>
              <a:t>順で移動</a:t>
            </a:r>
            <a:endParaRPr lang="en-US" altLang="ja-JP" sz="2400">
              <a:latin typeface="ＭＳ Ｐゴシック"/>
              <a:ea typeface="ＭＳ Ｐゴシック"/>
            </a:endParaRPr>
          </a:p>
        </p:txBody>
      </p:sp>
      <p:pic>
        <p:nvPicPr>
          <p:cNvPr id="5" name="図 5">
            <a:extLst>
              <a:ext uri="{FF2B5EF4-FFF2-40B4-BE49-F238E27FC236}">
                <a16:creationId xmlns:a16="http://schemas.microsoft.com/office/drawing/2014/main" id="{84A8D7FD-4793-4029-AF5A-F67F82CA7236}"/>
              </a:ext>
            </a:extLst>
          </p:cNvPr>
          <p:cNvPicPr>
            <a:picLocks noChangeAspect="1"/>
          </p:cNvPicPr>
          <p:nvPr/>
        </p:nvPicPr>
        <p:blipFill>
          <a:blip r:embed="rId2"/>
          <a:stretch>
            <a:fillRect/>
          </a:stretch>
        </p:blipFill>
        <p:spPr>
          <a:xfrm>
            <a:off x="842513" y="1702419"/>
            <a:ext cx="4770407" cy="4172031"/>
          </a:xfrm>
          <a:prstGeom prst="rect">
            <a:avLst/>
          </a:prstGeom>
        </p:spPr>
      </p:pic>
    </p:spTree>
    <p:extLst>
      <p:ext uri="{BB962C8B-B14F-4D97-AF65-F5344CB8AC3E}">
        <p14:creationId xmlns:p14="http://schemas.microsoft.com/office/powerpoint/2010/main" val="3365893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41794F-152C-4222-A378-A661B6D23D5C}"/>
              </a:ext>
            </a:extLst>
          </p:cNvPr>
          <p:cNvSpPr>
            <a:spLocks noGrp="1"/>
          </p:cNvSpPr>
          <p:nvPr>
            <p:ph type="title"/>
          </p:nvPr>
        </p:nvSpPr>
        <p:spPr/>
        <p:txBody>
          <a:bodyPr/>
          <a:lstStyle/>
          <a:p>
            <a:r>
              <a:rPr lang="ja-JP" altLang="en-US">
                <a:ea typeface="游ゴシック Light"/>
              </a:rPr>
              <a:t>計測機器の紹介</a:t>
            </a:r>
            <a:endParaRPr lang="ja-JP" altLang="en-US" dirty="0">
              <a:ea typeface="游ゴシック Light"/>
            </a:endParaRPr>
          </a:p>
        </p:txBody>
      </p:sp>
      <p:pic>
        <p:nvPicPr>
          <p:cNvPr id="4" name="図 4" descr="マップ が含まれている画像&#10;&#10;説明は自動で生成されたものです">
            <a:extLst>
              <a:ext uri="{FF2B5EF4-FFF2-40B4-BE49-F238E27FC236}">
                <a16:creationId xmlns:a16="http://schemas.microsoft.com/office/drawing/2014/main" id="{A0F147CC-5A3D-4398-B9CF-2BC8F54355C8}"/>
              </a:ext>
            </a:extLst>
          </p:cNvPr>
          <p:cNvPicPr>
            <a:picLocks noGrp="1" noChangeAspect="1"/>
          </p:cNvPicPr>
          <p:nvPr>
            <p:ph idx="1"/>
          </p:nvPr>
        </p:nvPicPr>
        <p:blipFill>
          <a:blip r:embed="rId2"/>
          <a:stretch>
            <a:fillRect/>
          </a:stretch>
        </p:blipFill>
        <p:spPr>
          <a:xfrm>
            <a:off x="1196164" y="2168858"/>
            <a:ext cx="3168051" cy="3477703"/>
          </a:xfrm>
        </p:spPr>
      </p:pic>
      <p:pic>
        <p:nvPicPr>
          <p:cNvPr id="5" name="図 5" descr="テーブル&#10;&#10;説明は自動で生成されたものです">
            <a:extLst>
              <a:ext uri="{FF2B5EF4-FFF2-40B4-BE49-F238E27FC236}">
                <a16:creationId xmlns:a16="http://schemas.microsoft.com/office/drawing/2014/main" id="{0A922B9D-2172-448D-8A5C-48E3456CD88F}"/>
              </a:ext>
            </a:extLst>
          </p:cNvPr>
          <p:cNvPicPr>
            <a:picLocks noChangeAspect="1"/>
          </p:cNvPicPr>
          <p:nvPr/>
        </p:nvPicPr>
        <p:blipFill>
          <a:blip r:embed="rId3"/>
          <a:stretch>
            <a:fillRect/>
          </a:stretch>
        </p:blipFill>
        <p:spPr>
          <a:xfrm>
            <a:off x="5385759" y="2161892"/>
            <a:ext cx="5776822" cy="3468744"/>
          </a:xfrm>
          <a:prstGeom prst="rect">
            <a:avLst/>
          </a:prstGeom>
        </p:spPr>
      </p:pic>
    </p:spTree>
    <p:extLst>
      <p:ext uri="{BB962C8B-B14F-4D97-AF65-F5344CB8AC3E}">
        <p14:creationId xmlns:p14="http://schemas.microsoft.com/office/powerpoint/2010/main" val="3390619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2988BC-B7A2-45E6-A7EC-96D2116A8A16}"/>
              </a:ext>
            </a:extLst>
          </p:cNvPr>
          <p:cNvSpPr>
            <a:spLocks noGrp="1"/>
          </p:cNvSpPr>
          <p:nvPr>
            <p:ph type="title"/>
          </p:nvPr>
        </p:nvSpPr>
        <p:spPr/>
        <p:txBody>
          <a:bodyPr/>
          <a:lstStyle/>
          <a:p>
            <a:r>
              <a:rPr lang="ja-JP" altLang="en-US">
                <a:ea typeface="游ゴシック Light"/>
              </a:rPr>
              <a:t>対象と解析方法</a:t>
            </a:r>
            <a:endParaRPr kumimoji="1" lang="ja-JP" altLang="en-US"/>
          </a:p>
        </p:txBody>
      </p:sp>
      <p:sp>
        <p:nvSpPr>
          <p:cNvPr id="4" name="テキスト ボックス 3">
            <a:extLst>
              <a:ext uri="{FF2B5EF4-FFF2-40B4-BE49-F238E27FC236}">
                <a16:creationId xmlns:a16="http://schemas.microsoft.com/office/drawing/2014/main" id="{02256683-A875-4096-88BE-297DBE276512}"/>
              </a:ext>
            </a:extLst>
          </p:cNvPr>
          <p:cNvSpPr txBox="1"/>
          <p:nvPr/>
        </p:nvSpPr>
        <p:spPr>
          <a:xfrm>
            <a:off x="842514" y="1805796"/>
            <a:ext cx="10938293"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3200">
                <a:latin typeface="ＭＳ Ｐゴシック"/>
                <a:ea typeface="ＭＳ Ｐゴシック"/>
              </a:rPr>
              <a:t>・高齢者と脳卒中片麻痺者の実施時間の比較</a:t>
            </a:r>
            <a:endParaRPr lang="en-US" altLang="ja-JP" sz="3200">
              <a:latin typeface="ＭＳ Ｐゴシック"/>
              <a:ea typeface="ＭＳ Ｐゴシック"/>
            </a:endParaRPr>
          </a:p>
          <a:p>
            <a:endParaRPr lang="en-US" altLang="ja-JP" sz="3200"/>
          </a:p>
          <a:p>
            <a:r>
              <a:rPr lang="ja-JP" altLang="en-US" sz="3200">
                <a:latin typeface="ＭＳ Ｐゴシック"/>
                <a:ea typeface="ＭＳ Ｐゴシック"/>
              </a:rPr>
              <a:t>・実施時間と各方向毎の算出時間の相関係数</a:t>
            </a:r>
            <a:endParaRPr lang="en-US" altLang="ja-JP" sz="3200">
              <a:latin typeface="ＭＳ Ｐゴシック"/>
              <a:ea typeface="ＭＳ Ｐゴシック"/>
            </a:endParaRPr>
          </a:p>
          <a:p>
            <a:endParaRPr lang="en-US" altLang="ja-JP" sz="3200"/>
          </a:p>
          <a:p>
            <a:r>
              <a:rPr lang="ja-JP" altLang="en-US" sz="3200">
                <a:latin typeface="ＭＳ Ｐゴシック"/>
                <a:ea typeface="ＭＳ Ｐゴシック"/>
              </a:rPr>
              <a:t>・左右方向の移動時間のｔ検定と変動係数</a:t>
            </a:r>
            <a:endParaRPr lang="en-US" altLang="ja-JP" sz="3200">
              <a:latin typeface="ＭＳ Ｐゴシック"/>
              <a:ea typeface="ＭＳ Ｐゴシック"/>
            </a:endParaRPr>
          </a:p>
          <a:p>
            <a:r>
              <a:rPr lang="ja-JP" altLang="en-US" sz="3200">
                <a:latin typeface="ＭＳ Ｐゴシック"/>
                <a:ea typeface="ＭＳ Ｐゴシック"/>
              </a:rPr>
              <a:t>（＝標準偏差／平均値）を用いて</a:t>
            </a:r>
            <a:endParaRPr lang="en-US" altLang="ja-JP" sz="3200">
              <a:latin typeface="ＭＳ Ｐゴシック"/>
              <a:ea typeface="ＭＳ Ｐゴシック"/>
            </a:endParaRPr>
          </a:p>
          <a:p>
            <a:r>
              <a:rPr lang="ja-JP" altLang="en-US" sz="3200">
                <a:latin typeface="ＭＳ Ｐゴシック"/>
                <a:ea typeface="ＭＳ Ｐゴシック"/>
              </a:rPr>
              <a:t>麻痺による移動方向の影響を調べた．</a:t>
            </a:r>
            <a:endParaRPr lang="en-US" altLang="ja-JP" sz="3200">
              <a:latin typeface="ＭＳ Ｐゴシック"/>
              <a:ea typeface="ＭＳ Ｐゴシック"/>
            </a:endParaRPr>
          </a:p>
        </p:txBody>
      </p:sp>
    </p:spTree>
    <p:extLst>
      <p:ext uri="{BB962C8B-B14F-4D97-AF65-F5344CB8AC3E}">
        <p14:creationId xmlns:p14="http://schemas.microsoft.com/office/powerpoint/2010/main" val="824687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E6F86-D958-43CD-82B9-6494C3005FAA}"/>
              </a:ext>
            </a:extLst>
          </p:cNvPr>
          <p:cNvSpPr>
            <a:spLocks noGrp="1"/>
          </p:cNvSpPr>
          <p:nvPr>
            <p:ph type="title"/>
          </p:nvPr>
        </p:nvSpPr>
        <p:spPr/>
        <p:txBody>
          <a:bodyPr/>
          <a:lstStyle/>
          <a:p>
            <a:r>
              <a:rPr lang="ja-JP" altLang="en-US">
                <a:ea typeface="游ゴシック Light"/>
              </a:rPr>
              <a:t>結果</a:t>
            </a:r>
            <a:endParaRPr kumimoji="1" lang="en-US"/>
          </a:p>
        </p:txBody>
      </p:sp>
      <p:sp>
        <p:nvSpPr>
          <p:cNvPr id="5" name="コンテンツ プレースホルダー 4">
            <a:extLst>
              <a:ext uri="{FF2B5EF4-FFF2-40B4-BE49-F238E27FC236}">
                <a16:creationId xmlns:a16="http://schemas.microsoft.com/office/drawing/2014/main" id="{97361EDC-EA83-484A-9D96-ABB40F1ED5E9}"/>
              </a:ext>
            </a:extLst>
          </p:cNvPr>
          <p:cNvSpPr>
            <a:spLocks noGrp="1"/>
          </p:cNvSpPr>
          <p:nvPr>
            <p:ph idx="1"/>
          </p:nvPr>
        </p:nvSpPr>
        <p:spPr>
          <a:xfrm>
            <a:off x="579408" y="1825625"/>
            <a:ext cx="11133825" cy="4351338"/>
          </a:xfrm>
        </p:spPr>
        <p:txBody>
          <a:bodyPr vert="horz" lIns="91440" tIns="45720" rIns="91440" bIns="45720" rtlCol="0" anchor="t">
            <a:normAutofit/>
          </a:bodyPr>
          <a:lstStyle/>
          <a:p>
            <a:r>
              <a:rPr lang="ja-JP">
                <a:ea typeface="+mn-lt"/>
                <a:cs typeface="+mn-lt"/>
              </a:rPr>
              <a:t>脳卒中片麻痺者と健常高齢者でFSSTの実施時間に有意差無し．</a:t>
            </a:r>
            <a:endParaRPr lang="ja-JP" altLang="en-US"/>
          </a:p>
          <a:p>
            <a:endParaRPr lang="ja-JP" altLang="en-US" dirty="0">
              <a:ea typeface="+mn-lt"/>
              <a:cs typeface="+mn-lt"/>
            </a:endParaRPr>
          </a:p>
          <a:p>
            <a:r>
              <a:rPr lang="ja-JP">
                <a:ea typeface="+mn-lt"/>
                <a:cs typeface="+mn-lt"/>
              </a:rPr>
              <a:t>実施時間と移動方向毎時間の相関</a:t>
            </a:r>
            <a:endParaRPr lang="ja-JP" altLang="en-US" dirty="0">
              <a:ea typeface="游ゴシック"/>
            </a:endParaRPr>
          </a:p>
          <a:p>
            <a:pPr marL="0" indent="0">
              <a:buNone/>
            </a:pPr>
            <a:r>
              <a:rPr lang="ja-JP" altLang="en-US" dirty="0">
                <a:ea typeface="+mn-lt"/>
                <a:cs typeface="+mn-lt"/>
              </a:rPr>
              <a:t>　</a:t>
            </a:r>
            <a:r>
              <a:rPr lang="ja-JP">
                <a:ea typeface="+mn-lt"/>
                <a:cs typeface="+mn-lt"/>
              </a:rPr>
              <a:t>健常高齢者では左方移動</a:t>
            </a:r>
            <a:r>
              <a:rPr lang="ja-JP" sz="1800">
                <a:ea typeface="+mn-lt"/>
                <a:cs typeface="+mn-lt"/>
              </a:rPr>
              <a:t>(r=0.90, p&lt;0.05)</a:t>
            </a:r>
            <a:r>
              <a:rPr lang="ja-JP">
                <a:ea typeface="+mn-lt"/>
                <a:cs typeface="+mn-lt"/>
              </a:rPr>
              <a:t>と後方移動</a:t>
            </a:r>
            <a:r>
              <a:rPr lang="ja-JP" sz="1800">
                <a:ea typeface="+mn-lt"/>
                <a:cs typeface="+mn-lt"/>
              </a:rPr>
              <a:t>(r=0.88, p&lt;0.05)</a:t>
            </a:r>
            <a:endParaRPr lang="ja-JP" sz="1800">
              <a:ea typeface="游ゴシック"/>
            </a:endParaRPr>
          </a:p>
          <a:p>
            <a:pPr marL="0" indent="0">
              <a:buNone/>
            </a:pPr>
            <a:r>
              <a:rPr lang="ja-JP" altLang="en-US" dirty="0">
                <a:ea typeface="+mn-lt"/>
                <a:cs typeface="+mn-lt"/>
              </a:rPr>
              <a:t>　</a:t>
            </a:r>
            <a:r>
              <a:rPr lang="ja-JP">
                <a:ea typeface="+mn-lt"/>
                <a:cs typeface="+mn-lt"/>
              </a:rPr>
              <a:t>脳卒中片麻痺者は全ての移動方向</a:t>
            </a:r>
            <a:endParaRPr lang="ja-JP"/>
          </a:p>
          <a:p>
            <a:pPr marL="0" indent="0">
              <a:buNone/>
            </a:pPr>
            <a:r>
              <a:rPr lang="ja-JP" altLang="en-US" dirty="0">
                <a:ea typeface="+mn-lt"/>
                <a:cs typeface="+mn-lt"/>
              </a:rPr>
              <a:t>　</a:t>
            </a:r>
            <a:r>
              <a:rPr lang="ja-JP">
                <a:ea typeface="+mn-lt"/>
                <a:cs typeface="+mn-lt"/>
              </a:rPr>
              <a:t>麻痺側への移動時間と非麻痺側への移動時間に有意差</a:t>
            </a:r>
            <a:r>
              <a:rPr lang="ja-JP" altLang="en-US">
                <a:ea typeface="+mn-lt"/>
                <a:cs typeface="+mn-lt"/>
              </a:rPr>
              <a:t>無</a:t>
            </a:r>
            <a:r>
              <a:rPr lang="ja-JP">
                <a:ea typeface="+mn-lt"/>
                <a:cs typeface="+mn-lt"/>
              </a:rPr>
              <a:t>し</a:t>
            </a:r>
            <a:endParaRPr lang="ja-JP" altLang="en-US" dirty="0">
              <a:ea typeface="游ゴシック"/>
            </a:endParaRPr>
          </a:p>
          <a:p>
            <a:pPr marL="0" indent="0">
              <a:buNone/>
            </a:pPr>
            <a:endParaRPr lang="ja-JP" altLang="en-US" dirty="0">
              <a:ea typeface="+mn-lt"/>
              <a:cs typeface="+mn-lt"/>
            </a:endParaRPr>
          </a:p>
          <a:p>
            <a:r>
              <a:rPr lang="ja-JP">
                <a:ea typeface="+mn-lt"/>
                <a:cs typeface="+mn-lt"/>
              </a:rPr>
              <a:t>変動係数は非麻痺側への移動時間で大きくなる</a:t>
            </a:r>
            <a:endParaRPr lang="ja-JP"/>
          </a:p>
          <a:p>
            <a:endParaRPr lang="ja-JP" altLang="en-US" dirty="0">
              <a:ea typeface="游ゴシック"/>
            </a:endParaRPr>
          </a:p>
        </p:txBody>
      </p:sp>
    </p:spTree>
    <p:extLst>
      <p:ext uri="{BB962C8B-B14F-4D97-AF65-F5344CB8AC3E}">
        <p14:creationId xmlns:p14="http://schemas.microsoft.com/office/powerpoint/2010/main" val="4098298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CB4EE-E8BE-496F-BD9F-105CC84CA044}"/>
              </a:ext>
            </a:extLst>
          </p:cNvPr>
          <p:cNvSpPr>
            <a:spLocks noGrp="1"/>
          </p:cNvSpPr>
          <p:nvPr>
            <p:ph type="title"/>
          </p:nvPr>
        </p:nvSpPr>
        <p:spPr/>
        <p:txBody>
          <a:bodyPr/>
          <a:lstStyle/>
          <a:p>
            <a:r>
              <a:rPr lang="ja-JP" altLang="en-US">
                <a:ea typeface="游ゴシック Light"/>
              </a:rPr>
              <a:t>考察</a:t>
            </a:r>
            <a:endParaRPr kumimoji="1" lang="en-US"/>
          </a:p>
        </p:txBody>
      </p:sp>
      <p:sp>
        <p:nvSpPr>
          <p:cNvPr id="3" name="Content Placeholder 2">
            <a:extLst>
              <a:ext uri="{FF2B5EF4-FFF2-40B4-BE49-F238E27FC236}">
                <a16:creationId xmlns:a16="http://schemas.microsoft.com/office/drawing/2014/main" id="{1A2E1604-99B7-4C0E-88BF-E440243EF0F8}"/>
              </a:ext>
            </a:extLst>
          </p:cNvPr>
          <p:cNvSpPr>
            <a:spLocks noGrp="1"/>
          </p:cNvSpPr>
          <p:nvPr>
            <p:ph idx="1"/>
          </p:nvPr>
        </p:nvSpPr>
        <p:spPr>
          <a:xfrm>
            <a:off x="208722" y="1494321"/>
            <a:ext cx="11824251" cy="5245859"/>
          </a:xfrm>
        </p:spPr>
        <p:txBody>
          <a:bodyPr vert="horz" lIns="91440" tIns="45720" rIns="91440" bIns="45720" rtlCol="0" anchor="t">
            <a:normAutofit/>
          </a:bodyPr>
          <a:lstStyle/>
          <a:p>
            <a:r>
              <a:rPr lang="ja-JP" altLang="en-US">
                <a:ea typeface="+mn-lt"/>
                <a:cs typeface="+mn-lt"/>
              </a:rPr>
              <a:t>脳卒中片麻痺者と健常高齢者で</a:t>
            </a:r>
            <a:r>
              <a:rPr lang="en-US" altLang="ja-JP">
                <a:ea typeface="+mn-lt"/>
                <a:cs typeface="+mn-lt"/>
              </a:rPr>
              <a:t>FSST</a:t>
            </a:r>
            <a:r>
              <a:rPr lang="ja-JP" altLang="en-US">
                <a:ea typeface="+mn-lt"/>
                <a:cs typeface="+mn-lt"/>
              </a:rPr>
              <a:t>の実施時間に有意差無し．</a:t>
            </a:r>
          </a:p>
          <a:p>
            <a:r>
              <a:rPr lang="ja-JP">
                <a:ea typeface="+mn-lt"/>
                <a:cs typeface="+mn-lt"/>
              </a:rPr>
              <a:t>FSSTの</a:t>
            </a:r>
            <a:r>
              <a:rPr lang="ja-JP" altLang="en-US">
                <a:ea typeface="+mn-lt"/>
                <a:cs typeface="+mn-lt"/>
              </a:rPr>
              <a:t>実施時間に標準値は未だ無く，実施時間からは脳卒中片麻痺者の特徴</a:t>
            </a:r>
            <a:r>
              <a:rPr lang="ja-JP">
                <a:ea typeface="+mn-lt"/>
                <a:cs typeface="+mn-lt"/>
              </a:rPr>
              <a:t>を</a:t>
            </a:r>
            <a:r>
              <a:rPr lang="ja-JP" altLang="en-US">
                <a:ea typeface="+mn-lt"/>
                <a:cs typeface="+mn-lt"/>
              </a:rPr>
              <a:t>捉え</a:t>
            </a:r>
            <a:r>
              <a:rPr lang="ja-JP">
                <a:ea typeface="+mn-lt"/>
                <a:cs typeface="+mn-lt"/>
              </a:rPr>
              <a:t>ること</a:t>
            </a:r>
            <a:r>
              <a:rPr lang="ja-JP" altLang="en-US">
                <a:ea typeface="+mn-lt"/>
                <a:cs typeface="+mn-lt"/>
              </a:rPr>
              <a:t>はできない。よって、移動方向毎の検討が必要．</a:t>
            </a:r>
            <a:endParaRPr lang="ja-JP" altLang="en-US"/>
          </a:p>
          <a:p>
            <a:r>
              <a:rPr lang="ja-JP" altLang="en-US">
                <a:ea typeface="+mn-lt"/>
                <a:cs typeface="+mn-lt"/>
              </a:rPr>
              <a:t>実施時間と移動方向毎の時間の相関係数は健常高齢者</a:t>
            </a:r>
            <a:r>
              <a:rPr lang="ja-JP">
                <a:ea typeface="+mn-lt"/>
                <a:cs typeface="+mn-lt"/>
              </a:rPr>
              <a:t>で</a:t>
            </a:r>
            <a:r>
              <a:rPr lang="ja-JP" altLang="en-US">
                <a:ea typeface="+mn-lt"/>
                <a:cs typeface="+mn-lt"/>
              </a:rPr>
              <a:t>は</a:t>
            </a:r>
            <a:r>
              <a:rPr lang="ja-JP">
                <a:ea typeface="+mn-lt"/>
                <a:cs typeface="+mn-lt"/>
              </a:rPr>
              <a:t>左</a:t>
            </a:r>
            <a:r>
              <a:rPr lang="ja-JP" altLang="en-US">
                <a:ea typeface="+mn-lt"/>
                <a:cs typeface="+mn-lt"/>
              </a:rPr>
              <a:t>方移動</a:t>
            </a:r>
            <a:r>
              <a:rPr lang="en-US" altLang="ja-JP">
                <a:ea typeface="+mn-lt"/>
                <a:cs typeface="+mn-lt"/>
              </a:rPr>
              <a:t>(r=0.90,</a:t>
            </a:r>
            <a:r>
              <a:rPr lang="ja-JP" altLang="en-US" dirty="0">
                <a:ea typeface="+mn-lt"/>
                <a:cs typeface="+mn-lt"/>
              </a:rPr>
              <a:t> </a:t>
            </a:r>
            <a:r>
              <a:rPr lang="en-US" altLang="ja-JP">
                <a:ea typeface="+mn-lt"/>
                <a:cs typeface="+mn-lt"/>
              </a:rPr>
              <a:t>p&lt;0.05)</a:t>
            </a:r>
            <a:r>
              <a:rPr lang="ja-JP" altLang="en-US">
                <a:ea typeface="+mn-lt"/>
                <a:cs typeface="+mn-lt"/>
              </a:rPr>
              <a:t>と後方移動</a:t>
            </a:r>
            <a:r>
              <a:rPr lang="en-US" altLang="ja-JP">
                <a:ea typeface="+mn-lt"/>
                <a:cs typeface="+mn-lt"/>
              </a:rPr>
              <a:t>(r=0.88,</a:t>
            </a:r>
            <a:r>
              <a:rPr lang="ja-JP" altLang="en-US" dirty="0">
                <a:ea typeface="+mn-lt"/>
                <a:cs typeface="+mn-lt"/>
              </a:rPr>
              <a:t> </a:t>
            </a:r>
            <a:r>
              <a:rPr lang="en-US" altLang="ja-JP">
                <a:ea typeface="+mn-lt"/>
                <a:cs typeface="+mn-lt"/>
              </a:rPr>
              <a:t>p&lt;0.05)</a:t>
            </a:r>
            <a:r>
              <a:rPr lang="ja-JP" altLang="en-US">
                <a:ea typeface="+mn-lt"/>
                <a:cs typeface="+mn-lt"/>
              </a:rPr>
              <a:t>に正の相関が有意に見られた．脳卒中片麻痺者は全ての移動方向で正の相関が有意に見られた．</a:t>
            </a:r>
            <a:endParaRPr lang="ja-JP" altLang="en-US"/>
          </a:p>
          <a:p>
            <a:r>
              <a:rPr lang="ja-JP" altLang="en-US">
                <a:ea typeface="+mn-lt"/>
                <a:cs typeface="+mn-lt"/>
              </a:rPr>
              <a:t>片麻痺者では麻痺側への移動時間と非麻痺側</a:t>
            </a:r>
            <a:r>
              <a:rPr lang="ja-JP">
                <a:ea typeface="+mn-lt"/>
                <a:cs typeface="+mn-lt"/>
              </a:rPr>
              <a:t>への移動</a:t>
            </a:r>
            <a:r>
              <a:rPr lang="ja-JP" altLang="en-US">
                <a:ea typeface="+mn-lt"/>
                <a:cs typeface="+mn-lt"/>
              </a:rPr>
              <a:t>時間</a:t>
            </a:r>
            <a:r>
              <a:rPr lang="ja-JP">
                <a:ea typeface="+mn-lt"/>
                <a:cs typeface="+mn-lt"/>
              </a:rPr>
              <a:t>に</a:t>
            </a:r>
            <a:r>
              <a:rPr lang="ja-JP" altLang="en-US">
                <a:ea typeface="+mn-lt"/>
                <a:cs typeface="+mn-lt"/>
              </a:rPr>
              <a:t>有意差は無かったが、変動係数は非麻痺側への移動時間が大きくな</a:t>
            </a:r>
            <a:r>
              <a:rPr lang="ja-JP">
                <a:ea typeface="+mn-lt"/>
                <a:cs typeface="+mn-lt"/>
              </a:rPr>
              <a:t>る</a:t>
            </a:r>
            <a:r>
              <a:rPr lang="ja-JP" altLang="en-US">
                <a:ea typeface="+mn-lt"/>
                <a:cs typeface="+mn-lt"/>
              </a:rPr>
              <a:t>傾向にあった．非麻痺側への移動には動作前に麻痺側下肢への重心移動と荷重が必要であり、変動係数から麻痺側下肢の支持性</a:t>
            </a:r>
            <a:r>
              <a:rPr lang="ja-JP">
                <a:ea typeface="+mn-lt"/>
                <a:cs typeface="+mn-lt"/>
              </a:rPr>
              <a:t>の</a:t>
            </a:r>
            <a:r>
              <a:rPr lang="ja-JP" altLang="en-US">
                <a:ea typeface="+mn-lt"/>
                <a:cs typeface="+mn-lt"/>
              </a:rPr>
              <a:t>評価</a:t>
            </a:r>
            <a:r>
              <a:rPr lang="ja-JP">
                <a:ea typeface="+mn-lt"/>
                <a:cs typeface="+mn-lt"/>
              </a:rPr>
              <a:t>が行える可能性がある．</a:t>
            </a:r>
          </a:p>
        </p:txBody>
      </p:sp>
    </p:spTree>
    <p:extLst>
      <p:ext uri="{BB962C8B-B14F-4D97-AF65-F5344CB8AC3E}">
        <p14:creationId xmlns:p14="http://schemas.microsoft.com/office/powerpoint/2010/main" val="221670186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627</Words>
  <Application>Microsoft Office PowerPoint</Application>
  <PresentationFormat>ワイド画面</PresentationFormat>
  <Paragraphs>58</Paragraphs>
  <Slides>10</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10</vt:i4>
      </vt:variant>
    </vt:vector>
  </HeadingPairs>
  <TitlesOfParts>
    <vt:vector size="16" baseType="lpstr">
      <vt:lpstr>ＭＳ Ｐゴシック</vt:lpstr>
      <vt:lpstr>游ゴシック</vt:lpstr>
      <vt:lpstr>游ゴシック Light</vt:lpstr>
      <vt:lpstr>Arial</vt:lpstr>
      <vt:lpstr>Calibri</vt:lpstr>
      <vt:lpstr>Office テーマ</vt:lpstr>
      <vt:lpstr>脳卒中片麻痺者における ワイヤレスモーションセンサを用いた Four Square Step Testの有用性の検証</vt:lpstr>
      <vt:lpstr>COIの提示</vt:lpstr>
      <vt:lpstr>はじめに</vt:lpstr>
      <vt:lpstr>目的</vt:lpstr>
      <vt:lpstr>方法（FSST)</vt:lpstr>
      <vt:lpstr>計測機器の紹介</vt:lpstr>
      <vt:lpstr>対象と解析方法</vt:lpstr>
      <vt:lpstr>結果</vt:lpstr>
      <vt:lpstr>考察</vt:lpstr>
      <vt:lpstr>今後の展望・課題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桑江　豊</dc:creator>
  <cp:lastModifiedBy>川辺 大介</cp:lastModifiedBy>
  <cp:revision>682</cp:revision>
  <dcterms:created xsi:type="dcterms:W3CDTF">2021-02-26T08:20:44Z</dcterms:created>
  <dcterms:modified xsi:type="dcterms:W3CDTF">2021-03-23T15:24:26Z</dcterms:modified>
</cp:coreProperties>
</file>